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0"/>
  </p:notesMasterIdLst>
  <p:handoutMasterIdLst>
    <p:handoutMasterId r:id="rId21"/>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3" r:id="rId17"/>
    <p:sldId id="271" r:id="rId18"/>
    <p:sldId id="272" r:id="rId19"/>
  </p:sldIdLst>
  <p:sldSz cx="18288000" cy="10287000"/>
  <p:notesSz cx="7026275" cy="9312275"/>
  <p:embeddedFontLst>
    <p:embeddedFont>
      <p:font typeface="Anton" pitchFamily="2" charset="0"/>
      <p:regular r:id="rId22"/>
    </p:embeddedFont>
    <p:embeddedFont>
      <p:font typeface="Arial Black" panose="020B0A04020102020204" pitchFamily="34" charset="0"/>
      <p:bold r:id="rId23"/>
    </p:embeddedFont>
    <p:embeddedFont>
      <p:font typeface="Poppins" panose="00000500000000000000" pitchFamily="2" charset="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2880">
          <p15:clr>
            <a:srgbClr val="A4A3A4"/>
          </p15:clr>
        </p15:guide>
        <p15:guide id="3" orient="horz" pos="32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F48"/>
    <a:srgbClr val="319B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930" autoAdjust="0"/>
  </p:normalViewPr>
  <p:slideViewPr>
    <p:cSldViewPr>
      <p:cViewPr>
        <p:scale>
          <a:sx n="50" d="100"/>
          <a:sy n="50" d="100"/>
        </p:scale>
        <p:origin x="1914" y="558"/>
      </p:cViewPr>
      <p:guideLst>
        <p:guide pos="2880"/>
        <p:guide orient="horz" pos="32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44719" cy="467230"/>
          </a:xfrm>
          <a:prstGeom prst="rect">
            <a:avLst/>
          </a:prstGeom>
        </p:spPr>
        <p:txBody>
          <a:bodyPr vert="horz" lIns="93356" tIns="46679" rIns="93356" bIns="46679" rtlCol="0"/>
          <a:lstStyle>
            <a:lvl1pPr algn="l">
              <a:defRPr sz="1200"/>
            </a:lvl1pPr>
          </a:lstStyle>
          <a:p>
            <a:endParaRPr lang="en-US"/>
          </a:p>
        </p:txBody>
      </p:sp>
      <p:sp>
        <p:nvSpPr>
          <p:cNvPr id="3" name="Date Placeholder 2"/>
          <p:cNvSpPr>
            <a:spLocks noGrp="1"/>
          </p:cNvSpPr>
          <p:nvPr>
            <p:ph type="dt" sz="quarter" idx="1"/>
          </p:nvPr>
        </p:nvSpPr>
        <p:spPr>
          <a:xfrm>
            <a:off x="3979931" y="2"/>
            <a:ext cx="3044719" cy="467230"/>
          </a:xfrm>
          <a:prstGeom prst="rect">
            <a:avLst/>
          </a:prstGeom>
        </p:spPr>
        <p:txBody>
          <a:bodyPr vert="horz" lIns="93356" tIns="46679" rIns="93356" bIns="46679" rtlCol="0"/>
          <a:lstStyle>
            <a:lvl1pPr algn="r">
              <a:defRPr sz="1200"/>
            </a:lvl1pPr>
          </a:lstStyle>
          <a:p>
            <a:fld id="{B2B8707A-2FB1-4EEF-8D57-8AF50F353A34}" type="datetimeFigureOut">
              <a:rPr lang="en-US" smtClean="0"/>
              <a:t>10/15/2026</a:t>
            </a:fld>
            <a:endParaRPr lang="en-US"/>
          </a:p>
        </p:txBody>
      </p:sp>
      <p:sp>
        <p:nvSpPr>
          <p:cNvPr id="4" name="Footer Placeholder 3"/>
          <p:cNvSpPr>
            <a:spLocks noGrp="1"/>
          </p:cNvSpPr>
          <p:nvPr>
            <p:ph type="ftr" sz="quarter" idx="2"/>
          </p:nvPr>
        </p:nvSpPr>
        <p:spPr>
          <a:xfrm>
            <a:off x="1" y="8845046"/>
            <a:ext cx="3044719" cy="467229"/>
          </a:xfrm>
          <a:prstGeom prst="rect">
            <a:avLst/>
          </a:prstGeom>
        </p:spPr>
        <p:txBody>
          <a:bodyPr vert="horz" lIns="93356" tIns="46679" rIns="93356" bIns="46679" rtlCol="0" anchor="b"/>
          <a:lstStyle>
            <a:lvl1pPr algn="l">
              <a:defRPr sz="1200"/>
            </a:lvl1pPr>
          </a:lstStyle>
          <a:p>
            <a:endParaRPr lang="en-US"/>
          </a:p>
        </p:txBody>
      </p:sp>
      <p:sp>
        <p:nvSpPr>
          <p:cNvPr id="5" name="Slide Number Placeholder 4"/>
          <p:cNvSpPr>
            <a:spLocks noGrp="1"/>
          </p:cNvSpPr>
          <p:nvPr>
            <p:ph type="sldNum" sz="quarter" idx="3"/>
          </p:nvPr>
        </p:nvSpPr>
        <p:spPr>
          <a:xfrm>
            <a:off x="3979931" y="8845046"/>
            <a:ext cx="3044719" cy="467229"/>
          </a:xfrm>
          <a:prstGeom prst="rect">
            <a:avLst/>
          </a:prstGeom>
        </p:spPr>
        <p:txBody>
          <a:bodyPr vert="horz" lIns="93356" tIns="46679" rIns="93356" bIns="46679" rtlCol="0" anchor="b"/>
          <a:lstStyle>
            <a:lvl1pPr algn="r">
              <a:defRPr sz="1200"/>
            </a:lvl1pPr>
          </a:lstStyle>
          <a:p>
            <a:fld id="{0A4743A8-DACC-4C44-A80E-57F1FF100E44}" type="slidenum">
              <a:rPr lang="en-US" smtClean="0"/>
              <a:t>‹#›</a:t>
            </a:fld>
            <a:endParaRPr lang="en-US"/>
          </a:p>
        </p:txBody>
      </p:sp>
    </p:spTree>
    <p:extLst>
      <p:ext uri="{BB962C8B-B14F-4D97-AF65-F5344CB8AC3E}">
        <p14:creationId xmlns:p14="http://schemas.microsoft.com/office/powerpoint/2010/main" val="10130106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45199" cy="466036"/>
          </a:xfrm>
          <a:prstGeom prst="rect">
            <a:avLst/>
          </a:prstGeom>
        </p:spPr>
        <p:txBody>
          <a:bodyPr vert="horz" lIns="91616" tIns="45809" rIns="91616" bIns="45809" rtlCol="0"/>
          <a:lstStyle>
            <a:lvl1pPr algn="l">
              <a:defRPr sz="1200"/>
            </a:lvl1pPr>
          </a:lstStyle>
          <a:p>
            <a:endParaRPr lang="en-US"/>
          </a:p>
        </p:txBody>
      </p:sp>
      <p:sp>
        <p:nvSpPr>
          <p:cNvPr id="3" name="Date Placeholder 2"/>
          <p:cNvSpPr>
            <a:spLocks noGrp="1"/>
          </p:cNvSpPr>
          <p:nvPr>
            <p:ph type="dt" idx="1"/>
          </p:nvPr>
        </p:nvSpPr>
        <p:spPr>
          <a:xfrm>
            <a:off x="3979878" y="1"/>
            <a:ext cx="3045199" cy="466036"/>
          </a:xfrm>
          <a:prstGeom prst="rect">
            <a:avLst/>
          </a:prstGeom>
        </p:spPr>
        <p:txBody>
          <a:bodyPr vert="horz" lIns="91616" tIns="45809" rIns="91616" bIns="45809" rtlCol="0"/>
          <a:lstStyle>
            <a:lvl1pPr algn="r">
              <a:defRPr sz="1200"/>
            </a:lvl1pPr>
          </a:lstStyle>
          <a:p>
            <a:fld id="{9EBAA33A-5693-4A3D-8495-94B2A60BEB03}" type="datetimeFigureOut">
              <a:rPr lang="en-US" smtClean="0"/>
              <a:t>10/15/2026</a:t>
            </a:fld>
            <a:endParaRPr lang="en-US"/>
          </a:p>
        </p:txBody>
      </p:sp>
      <p:sp>
        <p:nvSpPr>
          <p:cNvPr id="4" name="Slide Image Placeholder 3"/>
          <p:cNvSpPr>
            <a:spLocks noGrp="1" noRot="1" noChangeAspect="1"/>
          </p:cNvSpPr>
          <p:nvPr>
            <p:ph type="sldImg" idx="2"/>
          </p:nvPr>
        </p:nvSpPr>
        <p:spPr>
          <a:xfrm>
            <a:off x="720725" y="1163638"/>
            <a:ext cx="5584825" cy="3141662"/>
          </a:xfrm>
          <a:prstGeom prst="rect">
            <a:avLst/>
          </a:prstGeom>
          <a:noFill/>
          <a:ln w="12700">
            <a:solidFill>
              <a:prstClr val="black"/>
            </a:solidFill>
          </a:ln>
        </p:spPr>
        <p:txBody>
          <a:bodyPr vert="horz" lIns="91616" tIns="45809" rIns="91616" bIns="45809" rtlCol="0" anchor="ctr"/>
          <a:lstStyle/>
          <a:p>
            <a:endParaRPr lang="en-US"/>
          </a:p>
        </p:txBody>
      </p:sp>
      <p:sp>
        <p:nvSpPr>
          <p:cNvPr id="5" name="Notes Placeholder 4"/>
          <p:cNvSpPr>
            <a:spLocks noGrp="1"/>
          </p:cNvSpPr>
          <p:nvPr>
            <p:ph type="body" sz="quarter" idx="3"/>
          </p:nvPr>
        </p:nvSpPr>
        <p:spPr>
          <a:xfrm>
            <a:off x="703108" y="4481111"/>
            <a:ext cx="5620060" cy="3667129"/>
          </a:xfrm>
          <a:prstGeom prst="rect">
            <a:avLst/>
          </a:prstGeom>
        </p:spPr>
        <p:txBody>
          <a:bodyPr vert="horz" lIns="91616" tIns="45809" rIns="91616" bIns="4580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46241"/>
            <a:ext cx="3045199" cy="466034"/>
          </a:xfrm>
          <a:prstGeom prst="rect">
            <a:avLst/>
          </a:prstGeom>
        </p:spPr>
        <p:txBody>
          <a:bodyPr vert="horz" lIns="91616" tIns="45809" rIns="91616" bIns="45809" rtlCol="0" anchor="b"/>
          <a:lstStyle>
            <a:lvl1pPr algn="l">
              <a:defRPr sz="1200"/>
            </a:lvl1pPr>
          </a:lstStyle>
          <a:p>
            <a:endParaRPr lang="en-US"/>
          </a:p>
        </p:txBody>
      </p:sp>
      <p:sp>
        <p:nvSpPr>
          <p:cNvPr id="7" name="Slide Number Placeholder 6"/>
          <p:cNvSpPr>
            <a:spLocks noGrp="1"/>
          </p:cNvSpPr>
          <p:nvPr>
            <p:ph type="sldNum" sz="quarter" idx="5"/>
          </p:nvPr>
        </p:nvSpPr>
        <p:spPr>
          <a:xfrm>
            <a:off x="3979878" y="8846241"/>
            <a:ext cx="3045199" cy="466034"/>
          </a:xfrm>
          <a:prstGeom prst="rect">
            <a:avLst/>
          </a:prstGeom>
        </p:spPr>
        <p:txBody>
          <a:bodyPr vert="horz" lIns="91616" tIns="45809" rIns="91616" bIns="45809" rtlCol="0" anchor="b"/>
          <a:lstStyle>
            <a:lvl1pPr algn="r">
              <a:defRPr sz="1200"/>
            </a:lvl1pPr>
          </a:lstStyle>
          <a:p>
            <a:fld id="{EA9713A8-11B5-4E45-B8D3-6B1E3D6E9C2A}" type="slidenum">
              <a:rPr lang="en-US" smtClean="0"/>
              <a:t>‹#›</a:t>
            </a:fld>
            <a:endParaRPr lang="en-US"/>
          </a:p>
        </p:txBody>
      </p:sp>
    </p:spTree>
    <p:extLst>
      <p:ext uri="{BB962C8B-B14F-4D97-AF65-F5344CB8AC3E}">
        <p14:creationId xmlns:p14="http://schemas.microsoft.com/office/powerpoint/2010/main" val="84766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9713A8-11B5-4E45-B8D3-6B1E3D6E9C2A}" type="slidenum">
              <a:rPr lang="en-US" smtClean="0"/>
              <a:t>1</a:t>
            </a:fld>
            <a:endParaRPr lang="en-US"/>
          </a:p>
        </p:txBody>
      </p:sp>
    </p:spTree>
    <p:extLst>
      <p:ext uri="{BB962C8B-B14F-4D97-AF65-F5344CB8AC3E}">
        <p14:creationId xmlns:p14="http://schemas.microsoft.com/office/powerpoint/2010/main" val="2283367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9713A8-11B5-4E45-B8D3-6B1E3D6E9C2A}" type="slidenum">
              <a:rPr lang="en-US" smtClean="0"/>
              <a:t>3</a:t>
            </a:fld>
            <a:endParaRPr lang="en-US"/>
          </a:p>
        </p:txBody>
      </p:sp>
    </p:spTree>
    <p:extLst>
      <p:ext uri="{BB962C8B-B14F-4D97-AF65-F5344CB8AC3E}">
        <p14:creationId xmlns:p14="http://schemas.microsoft.com/office/powerpoint/2010/main" val="663385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9713A8-11B5-4E45-B8D3-6B1E3D6E9C2A}" type="slidenum">
              <a:rPr lang="en-US" smtClean="0"/>
              <a:t>4</a:t>
            </a:fld>
            <a:endParaRPr lang="en-US"/>
          </a:p>
        </p:txBody>
      </p:sp>
    </p:spTree>
    <p:extLst>
      <p:ext uri="{BB962C8B-B14F-4D97-AF65-F5344CB8AC3E}">
        <p14:creationId xmlns:p14="http://schemas.microsoft.com/office/powerpoint/2010/main" val="441646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9713A8-11B5-4E45-B8D3-6B1E3D6E9C2A}" type="slidenum">
              <a:rPr lang="en-US" smtClean="0"/>
              <a:t>11</a:t>
            </a:fld>
            <a:endParaRPr lang="en-US"/>
          </a:p>
        </p:txBody>
      </p:sp>
    </p:spTree>
    <p:extLst>
      <p:ext uri="{BB962C8B-B14F-4D97-AF65-F5344CB8AC3E}">
        <p14:creationId xmlns:p14="http://schemas.microsoft.com/office/powerpoint/2010/main" val="2616582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9713A8-11B5-4E45-B8D3-6B1E3D6E9C2A}" type="slidenum">
              <a:rPr lang="en-US" smtClean="0"/>
              <a:t>14</a:t>
            </a:fld>
            <a:endParaRPr lang="en-US"/>
          </a:p>
        </p:txBody>
      </p:sp>
    </p:spTree>
    <p:extLst>
      <p:ext uri="{BB962C8B-B14F-4D97-AF65-F5344CB8AC3E}">
        <p14:creationId xmlns:p14="http://schemas.microsoft.com/office/powerpoint/2010/main" val="482200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kdads.ks.gov/services-programs/aging/medicare-programs/senior-health-insurance-counseling-for-kansas-shick" TargetMode="External"/><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hyperlink" Target="https://www.kdads.ks.gov/services-programs/aging/medicare-programs/senior-health-insurance-counseling-for-kansas-shick/locating-help"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15" name="Freeform 4">
            <a:extLst>
              <a:ext uri="{FF2B5EF4-FFF2-40B4-BE49-F238E27FC236}">
                <a16:creationId xmlns:a16="http://schemas.microsoft.com/office/drawing/2014/main" id="{C1AE6A52-5857-8982-F7E1-0B2CEAF9ACFA}"/>
              </a:ext>
            </a:extLst>
          </p:cNvPr>
          <p:cNvSpPr/>
          <p:nvPr/>
        </p:nvSpPr>
        <p:spPr>
          <a:xfrm>
            <a:off x="9148549" y="2324100"/>
            <a:ext cx="9139451" cy="6269588"/>
          </a:xfrm>
          <a:custGeom>
            <a:avLst/>
            <a:gdLst/>
            <a:ahLst/>
            <a:cxnLst/>
            <a:rect l="l" t="t" r="r" b="b"/>
            <a:pathLst>
              <a:path w="2551067" h="2360935">
                <a:moveTo>
                  <a:pt x="0" y="0"/>
                </a:moveTo>
                <a:lnTo>
                  <a:pt x="2551067" y="0"/>
                </a:lnTo>
                <a:lnTo>
                  <a:pt x="2551067" y="2360935"/>
                </a:lnTo>
                <a:lnTo>
                  <a:pt x="0" y="2360935"/>
                </a:lnTo>
                <a:lnTo>
                  <a:pt x="0" y="0"/>
                </a:lnTo>
              </a:path>
            </a:pathLst>
          </a:custGeom>
          <a:solidFill>
            <a:srgbClr val="333F48"/>
          </a:solidFill>
        </p:spPr>
        <p:txBody>
          <a:bodyPr/>
          <a:lstStyle/>
          <a:p>
            <a:r>
              <a:rPr lang="en-US" dirty="0"/>
              <a:t>z</a:t>
            </a:r>
          </a:p>
        </p:txBody>
      </p:sp>
      <p:sp>
        <p:nvSpPr>
          <p:cNvPr id="3" name="TextBox 3"/>
          <p:cNvSpPr txBox="1"/>
          <p:nvPr/>
        </p:nvSpPr>
        <p:spPr>
          <a:xfrm>
            <a:off x="1219200" y="869466"/>
            <a:ext cx="16230600" cy="885692"/>
          </a:xfrm>
          <a:prstGeom prst="rect">
            <a:avLst/>
          </a:prstGeom>
        </p:spPr>
        <p:txBody>
          <a:bodyPr wrap="square" lIns="0" tIns="0" rIns="0" bIns="0" rtlCol="0" anchor="t">
            <a:spAutoFit/>
          </a:bodyPr>
          <a:lstStyle/>
          <a:p>
            <a:pPr algn="ctr">
              <a:lnSpc>
                <a:spcPts val="6946"/>
              </a:lnSpc>
            </a:pPr>
            <a:r>
              <a:rPr lang="en-US" sz="6600" dirty="0">
                <a:solidFill>
                  <a:srgbClr val="319B42"/>
                </a:solidFill>
                <a:latin typeface="Anton" pitchFamily="2" charset="0"/>
              </a:rPr>
              <a:t>ORIGINAL MEDICARE VS. MEDICARE ADVANTAGE</a:t>
            </a:r>
          </a:p>
        </p:txBody>
      </p:sp>
      <p:pic>
        <p:nvPicPr>
          <p:cNvPr id="14" name="Picture 13" descr="A person and person looking at a tablet&#10;&#10;Description automatically generated">
            <a:extLst>
              <a:ext uri="{FF2B5EF4-FFF2-40B4-BE49-F238E27FC236}">
                <a16:creationId xmlns:a16="http://schemas.microsoft.com/office/drawing/2014/main" id="{E2AA4479-9B15-E48B-0FD3-929C9543459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3255"/>
          <a:stretch/>
        </p:blipFill>
        <p:spPr>
          <a:xfrm>
            <a:off x="22746" y="2324100"/>
            <a:ext cx="9824498" cy="6269588"/>
          </a:xfrm>
          <a:prstGeom prst="rect">
            <a:avLst/>
          </a:prstGeom>
        </p:spPr>
      </p:pic>
      <p:sp>
        <p:nvSpPr>
          <p:cNvPr id="4" name="TextBox 4"/>
          <p:cNvSpPr txBox="1"/>
          <p:nvPr/>
        </p:nvSpPr>
        <p:spPr>
          <a:xfrm>
            <a:off x="10060674" y="2552700"/>
            <a:ext cx="6550926" cy="6001643"/>
          </a:xfrm>
          <a:prstGeom prst="rect">
            <a:avLst/>
          </a:prstGeom>
        </p:spPr>
        <p:txBody>
          <a:bodyPr wrap="square" lIns="0" tIns="0" rIns="0" bIns="0" rtlCol="0" anchor="t">
            <a:spAutoFit/>
          </a:bodyPr>
          <a:lstStyle/>
          <a:p>
            <a:r>
              <a:rPr lang="en-US" sz="13000" b="1" dirty="0">
                <a:solidFill>
                  <a:schemeClr val="bg1"/>
                </a:solidFill>
                <a:latin typeface="Anton" pitchFamily="2" charset="0"/>
              </a:rPr>
              <a:t>KNOW </a:t>
            </a:r>
          </a:p>
          <a:p>
            <a:r>
              <a:rPr lang="en-US" sz="13000" b="1" dirty="0">
                <a:solidFill>
                  <a:schemeClr val="bg1"/>
                </a:solidFill>
                <a:latin typeface="Anton" pitchFamily="2" charset="0"/>
              </a:rPr>
              <a:t>YOUR </a:t>
            </a:r>
          </a:p>
          <a:p>
            <a:r>
              <a:rPr lang="en-US" sz="13000" b="1" dirty="0">
                <a:solidFill>
                  <a:schemeClr val="bg1"/>
                </a:solidFill>
                <a:latin typeface="Anton" pitchFamily="2" charset="0"/>
              </a:rPr>
              <a:t>FACTS</a:t>
            </a:r>
          </a:p>
        </p:txBody>
      </p:sp>
      <p:sp>
        <p:nvSpPr>
          <p:cNvPr id="2" name="TextBox 3">
            <a:extLst>
              <a:ext uri="{FF2B5EF4-FFF2-40B4-BE49-F238E27FC236}">
                <a16:creationId xmlns:a16="http://schemas.microsoft.com/office/drawing/2014/main" id="{B48B64CD-B233-CFAE-C4A1-2DFB633695C5}"/>
              </a:ext>
            </a:extLst>
          </p:cNvPr>
          <p:cNvSpPr txBox="1"/>
          <p:nvPr/>
        </p:nvSpPr>
        <p:spPr>
          <a:xfrm>
            <a:off x="1028700" y="9105900"/>
            <a:ext cx="16230600" cy="845296"/>
          </a:xfrm>
          <a:prstGeom prst="rect">
            <a:avLst/>
          </a:prstGeom>
        </p:spPr>
        <p:txBody>
          <a:bodyPr wrap="square" lIns="0" tIns="0" rIns="0" bIns="0" rtlCol="0" anchor="t">
            <a:spAutoFit/>
          </a:bodyPr>
          <a:lstStyle/>
          <a:p>
            <a:pPr algn="ctr">
              <a:lnSpc>
                <a:spcPts val="6946"/>
              </a:lnSpc>
            </a:pPr>
            <a:r>
              <a:rPr lang="en-US" sz="5400" dirty="0">
                <a:solidFill>
                  <a:srgbClr val="319B42"/>
                </a:solidFill>
                <a:latin typeface="Anton" pitchFamily="2" charset="0"/>
              </a:rPr>
              <a:t>Open Enrollment Is Oct. 15 – Dec. 7</a:t>
            </a:r>
          </a:p>
        </p:txBody>
      </p:sp>
      <p:pic>
        <p:nvPicPr>
          <p:cNvPr id="6" name="Picture 5">
            <a:extLst>
              <a:ext uri="{FF2B5EF4-FFF2-40B4-BE49-F238E27FC236}">
                <a16:creationId xmlns:a16="http://schemas.microsoft.com/office/drawing/2014/main" id="{2C39492D-4F3B-872D-812C-BC098A05A3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931393" y="6667500"/>
            <a:ext cx="4361610" cy="564327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Freeform 2"/>
          <p:cNvSpPr/>
          <p:nvPr/>
        </p:nvSpPr>
        <p:spPr>
          <a:xfrm>
            <a:off x="10058400" y="2927670"/>
            <a:ext cx="9039872" cy="4531236"/>
          </a:xfrm>
          <a:custGeom>
            <a:avLst/>
            <a:gdLst/>
            <a:ahLst/>
            <a:cxnLst/>
            <a:rect l="l" t="t" r="r" b="b"/>
            <a:pathLst>
              <a:path w="9039872" h="4531236">
                <a:moveTo>
                  <a:pt x="0" y="0"/>
                </a:moveTo>
                <a:lnTo>
                  <a:pt x="9039872" y="0"/>
                </a:lnTo>
                <a:lnTo>
                  <a:pt x="9039872" y="4531235"/>
                </a:lnTo>
                <a:lnTo>
                  <a:pt x="0" y="4531235"/>
                </a:lnTo>
                <a:lnTo>
                  <a:pt x="0" y="0"/>
                </a:lnTo>
                <a:close/>
              </a:path>
            </a:pathLst>
          </a:custGeom>
          <a:blipFill>
            <a:blip r:embed="rId3"/>
            <a:stretch>
              <a:fillRect/>
            </a:stretch>
          </a:blipFill>
        </p:spPr>
        <p:txBody>
          <a:bodyPr/>
          <a:lstStyle/>
          <a:p>
            <a:endParaRPr lang="en-US"/>
          </a:p>
        </p:txBody>
      </p:sp>
      <p:sp>
        <p:nvSpPr>
          <p:cNvPr id="4" name="TextBox 4"/>
          <p:cNvSpPr txBox="1"/>
          <p:nvPr/>
        </p:nvSpPr>
        <p:spPr>
          <a:xfrm>
            <a:off x="1428598" y="2927670"/>
            <a:ext cx="13354202" cy="1222451"/>
          </a:xfrm>
          <a:prstGeom prst="rect">
            <a:avLst/>
          </a:prstGeom>
        </p:spPr>
        <p:txBody>
          <a:bodyPr wrap="square" lIns="0" tIns="0" rIns="0" bIns="0" rtlCol="0" anchor="t">
            <a:spAutoFit/>
          </a:bodyPr>
          <a:lstStyle/>
          <a:p>
            <a:pPr>
              <a:lnSpc>
                <a:spcPts val="9892"/>
              </a:lnSpc>
            </a:pPr>
            <a:r>
              <a:rPr lang="en-US" sz="8000" dirty="0">
                <a:solidFill>
                  <a:srgbClr val="319B42"/>
                </a:solidFill>
                <a:latin typeface="Anton" pitchFamily="2" charset="0"/>
              </a:rPr>
              <a:t>AGENDA</a:t>
            </a:r>
          </a:p>
        </p:txBody>
      </p:sp>
      <p:sp>
        <p:nvSpPr>
          <p:cNvPr id="5" name="TextBox 5"/>
          <p:cNvSpPr txBox="1"/>
          <p:nvPr/>
        </p:nvSpPr>
        <p:spPr>
          <a:xfrm>
            <a:off x="990600" y="4364238"/>
            <a:ext cx="11972571" cy="3125841"/>
          </a:xfrm>
          <a:prstGeom prst="rect">
            <a:avLst/>
          </a:prstGeom>
        </p:spPr>
        <p:txBody>
          <a:bodyPr lIns="0" tIns="0" rIns="0" bIns="0" rtlCol="0" anchor="t">
            <a:spAutoFit/>
          </a:bodyPr>
          <a:lstStyle/>
          <a:p>
            <a:pPr marL="760125" lvl="1" indent="-380062">
              <a:lnSpc>
                <a:spcPts val="4929"/>
              </a:lnSpc>
              <a:buFont typeface="Arial"/>
              <a:buChar char="•"/>
            </a:pPr>
            <a:r>
              <a:rPr lang="en-US" sz="3520" dirty="0">
                <a:solidFill>
                  <a:srgbClr val="333F48"/>
                </a:solidFill>
                <a:latin typeface="+mj-lt"/>
              </a:rPr>
              <a:t>Definitions</a:t>
            </a:r>
          </a:p>
          <a:p>
            <a:pPr marL="760125" lvl="1" indent="-380062">
              <a:lnSpc>
                <a:spcPts val="4929"/>
              </a:lnSpc>
              <a:buFont typeface="Arial"/>
              <a:buChar char="•"/>
            </a:pPr>
            <a:r>
              <a:rPr lang="en-US" sz="3520" dirty="0">
                <a:solidFill>
                  <a:srgbClr val="333F48"/>
                </a:solidFill>
                <a:latin typeface="+mj-lt"/>
              </a:rPr>
              <a:t>Components of Medicare</a:t>
            </a:r>
          </a:p>
          <a:p>
            <a:pPr marL="760125" lvl="1" indent="-380062">
              <a:lnSpc>
                <a:spcPts val="4929"/>
              </a:lnSpc>
              <a:buFont typeface="Arial"/>
              <a:buChar char="•"/>
            </a:pPr>
            <a:r>
              <a:rPr lang="en-US" sz="3520" dirty="0">
                <a:solidFill>
                  <a:srgbClr val="333F48"/>
                </a:solidFill>
                <a:latin typeface="+mj-lt"/>
              </a:rPr>
              <a:t>Original Medicare vs. Medicare Advantage</a:t>
            </a:r>
          </a:p>
          <a:p>
            <a:pPr marL="760125" lvl="1" indent="-380062">
              <a:lnSpc>
                <a:spcPts val="4929"/>
              </a:lnSpc>
              <a:buFont typeface="Arial"/>
              <a:buChar char="•"/>
            </a:pPr>
            <a:r>
              <a:rPr lang="en-US" sz="3520" dirty="0">
                <a:solidFill>
                  <a:srgbClr val="333F48"/>
                </a:solidFill>
                <a:latin typeface="+mj-lt"/>
              </a:rPr>
              <a:t>Understanding Medicare Advantage</a:t>
            </a:r>
          </a:p>
          <a:p>
            <a:pPr marL="760125" lvl="1" indent="-380062">
              <a:lnSpc>
                <a:spcPts val="4929"/>
              </a:lnSpc>
              <a:buFont typeface="Arial"/>
              <a:buChar char="•"/>
            </a:pPr>
            <a:r>
              <a:rPr lang="en-US" sz="3520" dirty="0">
                <a:solidFill>
                  <a:srgbClr val="333F48"/>
                </a:solidFill>
                <a:latin typeface="+mj-lt"/>
              </a:rPr>
              <a:t>Before making my Medicare decision</a:t>
            </a:r>
          </a:p>
        </p:txBody>
      </p:sp>
      <p:sp>
        <p:nvSpPr>
          <p:cNvPr id="6" name="TextBox 6"/>
          <p:cNvSpPr txBox="1"/>
          <p:nvPr/>
        </p:nvSpPr>
        <p:spPr>
          <a:xfrm>
            <a:off x="1432374" y="624303"/>
            <a:ext cx="4451528" cy="654025"/>
          </a:xfrm>
          <a:prstGeom prst="rect">
            <a:avLst/>
          </a:prstGeom>
        </p:spPr>
        <p:txBody>
          <a:bodyPr lIns="0" tIns="0" rIns="0" bIns="0" rtlCol="0" anchor="t">
            <a:spAutoFit/>
          </a:bodyPr>
          <a:lstStyle/>
          <a:p>
            <a:pPr>
              <a:lnSpc>
                <a:spcPts val="5093"/>
              </a:lnSpc>
            </a:pPr>
            <a:r>
              <a:rPr lang="en-US" sz="4400" dirty="0">
                <a:solidFill>
                  <a:srgbClr val="333F48"/>
                </a:solidFill>
                <a:latin typeface="Anton"/>
              </a:rPr>
              <a:t>KNOW YOUR FACTS</a:t>
            </a:r>
          </a:p>
        </p:txBody>
      </p:sp>
      <p:sp>
        <p:nvSpPr>
          <p:cNvPr id="7" name="TextBox 7"/>
          <p:cNvSpPr txBox="1"/>
          <p:nvPr/>
        </p:nvSpPr>
        <p:spPr>
          <a:xfrm>
            <a:off x="1432374" y="1327214"/>
            <a:ext cx="7254426" cy="387286"/>
          </a:xfrm>
          <a:prstGeom prst="rect">
            <a:avLst/>
          </a:prstGeom>
        </p:spPr>
        <p:txBody>
          <a:bodyPr wrap="square" lIns="0" tIns="0" rIns="0" bIns="0" rtlCol="0" anchor="t">
            <a:spAutoFit/>
          </a:bodyPr>
          <a:lstStyle/>
          <a:p>
            <a:pPr>
              <a:lnSpc>
                <a:spcPts val="2920"/>
              </a:lnSpc>
            </a:pPr>
            <a:r>
              <a:rPr lang="en-US" sz="3200" dirty="0">
                <a:solidFill>
                  <a:srgbClr val="333F48"/>
                </a:solidFill>
                <a:latin typeface="+mj-lt"/>
              </a:rPr>
              <a:t>Original Medicare vs. Medicare Advantage</a:t>
            </a:r>
          </a:p>
        </p:txBody>
      </p:sp>
      <p:pic>
        <p:nvPicPr>
          <p:cNvPr id="8" name="Picture 7">
            <a:extLst>
              <a:ext uri="{FF2B5EF4-FFF2-40B4-BE49-F238E27FC236}">
                <a16:creationId xmlns:a16="http://schemas.microsoft.com/office/drawing/2014/main" id="{9DB19887-806E-B248-BF26-7CA33E8AF5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31393" y="6667500"/>
            <a:ext cx="4361610" cy="564327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4" name="Freeform 4"/>
          <p:cNvSpPr/>
          <p:nvPr/>
        </p:nvSpPr>
        <p:spPr>
          <a:xfrm>
            <a:off x="493809" y="661413"/>
            <a:ext cx="9686083" cy="8964174"/>
          </a:xfrm>
          <a:custGeom>
            <a:avLst/>
            <a:gdLst/>
            <a:ahLst/>
            <a:cxnLst/>
            <a:rect l="l" t="t" r="r" b="b"/>
            <a:pathLst>
              <a:path w="2551067" h="2360935">
                <a:moveTo>
                  <a:pt x="0" y="0"/>
                </a:moveTo>
                <a:lnTo>
                  <a:pt x="2551067" y="0"/>
                </a:lnTo>
                <a:lnTo>
                  <a:pt x="2551067" y="2360935"/>
                </a:lnTo>
                <a:lnTo>
                  <a:pt x="0" y="2360935"/>
                </a:lnTo>
                <a:lnTo>
                  <a:pt x="0" y="0"/>
                </a:lnTo>
              </a:path>
            </a:pathLst>
          </a:custGeom>
          <a:solidFill>
            <a:srgbClr val="333F48"/>
          </a:solidFill>
        </p:spPr>
        <p:txBody>
          <a:bodyPr/>
          <a:lstStyle/>
          <a:p>
            <a:endParaRPr lang="en-US"/>
          </a:p>
        </p:txBody>
      </p:sp>
      <p:sp>
        <p:nvSpPr>
          <p:cNvPr id="7" name="TextBox 7"/>
          <p:cNvSpPr txBox="1"/>
          <p:nvPr/>
        </p:nvSpPr>
        <p:spPr>
          <a:xfrm>
            <a:off x="1254123" y="1814301"/>
            <a:ext cx="7095674" cy="951380"/>
          </a:xfrm>
          <a:prstGeom prst="rect">
            <a:avLst/>
          </a:prstGeom>
        </p:spPr>
        <p:txBody>
          <a:bodyPr lIns="0" tIns="0" rIns="0" bIns="0" rtlCol="0" anchor="t">
            <a:spAutoFit/>
          </a:bodyPr>
          <a:lstStyle/>
          <a:p>
            <a:pPr>
              <a:lnSpc>
                <a:spcPts val="7294"/>
              </a:lnSpc>
            </a:pPr>
            <a:r>
              <a:rPr lang="en-US" sz="6946" dirty="0">
                <a:solidFill>
                  <a:srgbClr val="FFFFFF"/>
                </a:solidFill>
                <a:latin typeface="Anton"/>
              </a:rPr>
              <a:t>DEFINITIONS</a:t>
            </a:r>
          </a:p>
        </p:txBody>
      </p:sp>
      <p:sp>
        <p:nvSpPr>
          <p:cNvPr id="8" name="TextBox 8"/>
          <p:cNvSpPr txBox="1"/>
          <p:nvPr/>
        </p:nvSpPr>
        <p:spPr>
          <a:xfrm>
            <a:off x="1254123" y="3253367"/>
            <a:ext cx="8165454" cy="4598182"/>
          </a:xfrm>
          <a:prstGeom prst="rect">
            <a:avLst/>
          </a:prstGeom>
        </p:spPr>
        <p:txBody>
          <a:bodyPr lIns="0" tIns="0" rIns="0" bIns="0" rtlCol="0" anchor="t">
            <a:spAutoFit/>
          </a:bodyPr>
          <a:lstStyle/>
          <a:p>
            <a:pPr>
              <a:lnSpc>
                <a:spcPts val="3558"/>
              </a:lnSpc>
            </a:pPr>
            <a:r>
              <a:rPr lang="en-US" sz="2965" b="1" dirty="0">
                <a:solidFill>
                  <a:srgbClr val="FFFFFF"/>
                </a:solidFill>
                <a:latin typeface="+mj-lt"/>
              </a:rPr>
              <a:t>Original Medicare </a:t>
            </a:r>
            <a:r>
              <a:rPr lang="en-US" sz="2965" dirty="0">
                <a:solidFill>
                  <a:srgbClr val="FFFFFF"/>
                </a:solidFill>
                <a:latin typeface="+mj-lt"/>
              </a:rPr>
              <a:t>- is a health plan that has two parts: Part A (hospital insurance) and Part B (medical insurance) and is managed by the federal government. This is the typical Medicare insurance most are familiar with.</a:t>
            </a:r>
          </a:p>
          <a:p>
            <a:pPr>
              <a:lnSpc>
                <a:spcPts val="3558"/>
              </a:lnSpc>
            </a:pPr>
            <a:endParaRPr lang="en-US" sz="2965" dirty="0">
              <a:solidFill>
                <a:srgbClr val="FFFFFF"/>
              </a:solidFill>
              <a:latin typeface="+mj-lt"/>
            </a:endParaRPr>
          </a:p>
          <a:p>
            <a:pPr>
              <a:lnSpc>
                <a:spcPct val="100000"/>
              </a:lnSpc>
            </a:pPr>
            <a:r>
              <a:rPr lang="en-US" sz="2970" b="1" dirty="0">
                <a:solidFill>
                  <a:srgbClr val="FFFFFF"/>
                </a:solidFill>
                <a:latin typeface="+mj-lt"/>
              </a:rPr>
              <a:t>Medicare </a:t>
            </a:r>
            <a:r>
              <a:rPr lang="en-US" sz="2970" b="1" dirty="0">
                <a:solidFill>
                  <a:schemeClr val="bg1"/>
                </a:solidFill>
                <a:latin typeface="+mj-lt"/>
              </a:rPr>
              <a:t>Advantage </a:t>
            </a:r>
            <a:r>
              <a:rPr lang="en-US" sz="2970" dirty="0">
                <a:solidFill>
                  <a:schemeClr val="bg1"/>
                </a:solidFill>
                <a:latin typeface="+mj-lt"/>
              </a:rPr>
              <a:t>- Medicare Advantage (Part C) is an alternative way to receive your Medicare Part A and Part B benefits through a Medicare-approved private insurance company. </a:t>
            </a:r>
          </a:p>
        </p:txBody>
      </p:sp>
      <p:pic>
        <p:nvPicPr>
          <p:cNvPr id="9" name="Picture 8" descr="A person writing on a piece of paper&#10;&#10;Description automatically generated">
            <a:extLst>
              <a:ext uri="{FF2B5EF4-FFF2-40B4-BE49-F238E27FC236}">
                <a16:creationId xmlns:a16="http://schemas.microsoft.com/office/drawing/2014/main" id="{59ACECA4-8CB7-E302-DE10-0D64D189F03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6736" r="3760"/>
          <a:stretch/>
        </p:blipFill>
        <p:spPr>
          <a:xfrm>
            <a:off x="9906000" y="661413"/>
            <a:ext cx="8001000" cy="896417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grpSp>
        <p:nvGrpSpPr>
          <p:cNvPr id="4" name="Group 4"/>
          <p:cNvGrpSpPr/>
          <p:nvPr/>
        </p:nvGrpSpPr>
        <p:grpSpPr>
          <a:xfrm rot="5400000">
            <a:off x="3529135" y="4814764"/>
            <a:ext cx="1028699" cy="8086971"/>
            <a:chOff x="0" y="0"/>
            <a:chExt cx="172305" cy="2129902"/>
          </a:xfrm>
        </p:grpSpPr>
        <p:sp>
          <p:nvSpPr>
            <p:cNvPr id="5" name="Freeform 5"/>
            <p:cNvSpPr/>
            <p:nvPr/>
          </p:nvSpPr>
          <p:spPr>
            <a:xfrm>
              <a:off x="0" y="0"/>
              <a:ext cx="172305" cy="2129902"/>
            </a:xfrm>
            <a:custGeom>
              <a:avLst/>
              <a:gdLst/>
              <a:ahLst/>
              <a:cxnLst/>
              <a:rect l="l" t="t" r="r" b="b"/>
              <a:pathLst>
                <a:path w="172305" h="2129902">
                  <a:moveTo>
                    <a:pt x="0" y="0"/>
                  </a:moveTo>
                  <a:lnTo>
                    <a:pt x="172305" y="0"/>
                  </a:lnTo>
                  <a:lnTo>
                    <a:pt x="172305" y="2129902"/>
                  </a:lnTo>
                  <a:lnTo>
                    <a:pt x="0" y="2129902"/>
                  </a:lnTo>
                  <a:lnTo>
                    <a:pt x="0" y="0"/>
                  </a:lnTo>
                </a:path>
              </a:pathLst>
            </a:custGeom>
            <a:solidFill>
              <a:srgbClr val="182030"/>
            </a:solidFill>
          </p:spPr>
          <p:txBody>
            <a:bodyPr/>
            <a:lstStyle/>
            <a:p>
              <a:endParaRPr lang="en-US"/>
            </a:p>
          </p:txBody>
        </p:sp>
        <p:sp>
          <p:nvSpPr>
            <p:cNvPr id="6" name="TextBox 6"/>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graphicFrame>
        <p:nvGraphicFramePr>
          <p:cNvPr id="7" name="Table 7"/>
          <p:cNvGraphicFramePr>
            <a:graphicFrameLocks noGrp="1"/>
          </p:cNvGraphicFramePr>
          <p:nvPr>
            <p:extLst>
              <p:ext uri="{D42A27DB-BD31-4B8C-83A1-F6EECF244321}">
                <p14:modId xmlns:p14="http://schemas.microsoft.com/office/powerpoint/2010/main" val="3218389875"/>
              </p:ext>
            </p:extLst>
          </p:nvPr>
        </p:nvGraphicFramePr>
        <p:xfrm>
          <a:off x="8610600" y="330625"/>
          <a:ext cx="9389736" cy="9128338"/>
        </p:xfrm>
        <a:graphic>
          <a:graphicData uri="http://schemas.openxmlformats.org/drawingml/2006/table">
            <a:tbl>
              <a:tblPr/>
              <a:tblGrid>
                <a:gridCol w="2694473">
                  <a:extLst>
                    <a:ext uri="{9D8B030D-6E8A-4147-A177-3AD203B41FA5}">
                      <a16:colId xmlns:a16="http://schemas.microsoft.com/office/drawing/2014/main" val="20000"/>
                    </a:ext>
                  </a:extLst>
                </a:gridCol>
                <a:gridCol w="3964503">
                  <a:extLst>
                    <a:ext uri="{9D8B030D-6E8A-4147-A177-3AD203B41FA5}">
                      <a16:colId xmlns:a16="http://schemas.microsoft.com/office/drawing/2014/main" val="20001"/>
                    </a:ext>
                  </a:extLst>
                </a:gridCol>
                <a:gridCol w="2730760">
                  <a:extLst>
                    <a:ext uri="{9D8B030D-6E8A-4147-A177-3AD203B41FA5}">
                      <a16:colId xmlns:a16="http://schemas.microsoft.com/office/drawing/2014/main" val="20002"/>
                    </a:ext>
                  </a:extLst>
                </a:gridCol>
              </a:tblGrid>
              <a:tr h="760403">
                <a:tc>
                  <a:txBody>
                    <a:bodyPr/>
                    <a:lstStyle/>
                    <a:p>
                      <a:pPr algn="ctr">
                        <a:lnSpc>
                          <a:spcPts val="2659"/>
                        </a:lnSpc>
                        <a:defRPr/>
                      </a:pPr>
                      <a:r>
                        <a:rPr lang="en-US" sz="2400" b="1" dirty="0">
                          <a:solidFill>
                            <a:srgbClr val="FFFFFF"/>
                          </a:solidFill>
                          <a:latin typeface="+mj-lt"/>
                        </a:rPr>
                        <a:t>Medicare Part</a:t>
                      </a:r>
                      <a:endParaRPr lang="en-US" sz="2400" b="1" dirty="0">
                        <a:latin typeface="+mj-lt"/>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319B42"/>
                    </a:solidFill>
                  </a:tcPr>
                </a:tc>
                <a:tc>
                  <a:txBody>
                    <a:bodyPr/>
                    <a:lstStyle/>
                    <a:p>
                      <a:pPr algn="ctr">
                        <a:lnSpc>
                          <a:spcPts val="2659"/>
                        </a:lnSpc>
                        <a:defRPr/>
                      </a:pPr>
                      <a:r>
                        <a:rPr lang="en-US" sz="2400" b="1" dirty="0">
                          <a:solidFill>
                            <a:srgbClr val="FFFFFF"/>
                          </a:solidFill>
                          <a:latin typeface="+mj-lt"/>
                        </a:rPr>
                        <a:t>Description</a:t>
                      </a:r>
                      <a:endParaRPr lang="en-US" sz="2400" b="1" dirty="0">
                        <a:latin typeface="+mj-lt"/>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319B42"/>
                    </a:solidFill>
                  </a:tcPr>
                </a:tc>
                <a:tc>
                  <a:txBody>
                    <a:bodyPr/>
                    <a:lstStyle/>
                    <a:p>
                      <a:pPr algn="ctr">
                        <a:lnSpc>
                          <a:spcPts val="2659"/>
                        </a:lnSpc>
                        <a:defRPr/>
                      </a:pPr>
                      <a:r>
                        <a:rPr lang="en-US" sz="2400" b="1" dirty="0">
                          <a:solidFill>
                            <a:srgbClr val="FFFFFF"/>
                          </a:solidFill>
                          <a:latin typeface="+mj-lt"/>
                        </a:rPr>
                        <a:t>2026 Costs</a:t>
                      </a:r>
                      <a:endParaRPr lang="en-US" sz="2400" b="1" dirty="0">
                        <a:latin typeface="+mj-lt"/>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319B42"/>
                    </a:solidFill>
                  </a:tcPr>
                </a:tc>
                <a:extLst>
                  <a:ext uri="{0D108BD9-81ED-4DB2-BD59-A6C34878D82A}">
                    <a16:rowId xmlns:a16="http://schemas.microsoft.com/office/drawing/2014/main" val="10000"/>
                  </a:ext>
                </a:extLst>
              </a:tr>
              <a:tr h="2021837">
                <a:tc>
                  <a:txBody>
                    <a:bodyPr/>
                    <a:lstStyle/>
                    <a:p>
                      <a:pPr algn="ctr">
                        <a:lnSpc>
                          <a:spcPts val="2659"/>
                        </a:lnSpc>
                        <a:defRPr/>
                      </a:pPr>
                      <a:r>
                        <a:rPr lang="en-US" sz="1800" dirty="0">
                          <a:solidFill>
                            <a:srgbClr val="333F48"/>
                          </a:solidFill>
                          <a:latin typeface="+mj-lt"/>
                        </a:rPr>
                        <a:t>Part A (Hospital Insurance)</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l">
                        <a:lnSpc>
                          <a:spcPts val="2659"/>
                        </a:lnSpc>
                        <a:defRPr/>
                      </a:pPr>
                      <a:r>
                        <a:rPr lang="en-US" sz="1800" dirty="0">
                          <a:solidFill>
                            <a:srgbClr val="333F48"/>
                          </a:solidFill>
                          <a:latin typeface="+mj-lt"/>
                        </a:rPr>
                        <a:t>Helps cover inpatient care in hospitals, skilled nursing care, hospice care</a:t>
                      </a:r>
                      <a:r>
                        <a:rPr lang="en-US" sz="1800" baseline="0" dirty="0">
                          <a:solidFill>
                            <a:srgbClr val="333F48"/>
                          </a:solidFill>
                          <a:latin typeface="+mj-lt"/>
                        </a:rPr>
                        <a:t> </a:t>
                      </a:r>
                      <a:r>
                        <a:rPr lang="en-US" sz="1800" dirty="0">
                          <a:solidFill>
                            <a:srgbClr val="333F48"/>
                          </a:solidFill>
                          <a:latin typeface="+mj-lt"/>
                        </a:rPr>
                        <a:t>and home health care.</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l">
                        <a:lnSpc>
                          <a:spcPts val="2659"/>
                        </a:lnSpc>
                        <a:defRPr/>
                      </a:pPr>
                      <a:r>
                        <a:rPr lang="en-US" sz="1800" dirty="0">
                          <a:solidFill>
                            <a:srgbClr val="333F48"/>
                          </a:solidFill>
                          <a:latin typeface="+mj-lt"/>
                        </a:rPr>
                        <a:t>$0 Monthly Premium in</a:t>
                      </a:r>
                      <a:br>
                        <a:rPr lang="en-US" sz="1800" dirty="0">
                          <a:solidFill>
                            <a:srgbClr val="333F48"/>
                          </a:solidFill>
                          <a:latin typeface="+mj-lt"/>
                        </a:rPr>
                      </a:br>
                      <a:r>
                        <a:rPr lang="en-US" sz="1800" dirty="0">
                          <a:solidFill>
                            <a:srgbClr val="333F48"/>
                          </a:solidFill>
                          <a:latin typeface="+mj-lt"/>
                        </a:rPr>
                        <a:t>most cases.</a:t>
                      </a:r>
                    </a:p>
                    <a:p>
                      <a:pPr>
                        <a:lnSpc>
                          <a:spcPts val="2659"/>
                        </a:lnSpc>
                      </a:pPr>
                      <a:r>
                        <a:rPr lang="en-US" sz="1800" dirty="0">
                          <a:solidFill>
                            <a:srgbClr val="333F48"/>
                          </a:solidFill>
                          <a:latin typeface="+mj-lt"/>
                        </a:rPr>
                        <a:t>$1,736 deductible per benefit period for the first 60 days. * </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026554">
                <a:tc>
                  <a:txBody>
                    <a:bodyPr/>
                    <a:lstStyle/>
                    <a:p>
                      <a:pPr algn="ctr">
                        <a:lnSpc>
                          <a:spcPts val="2659"/>
                        </a:lnSpc>
                        <a:defRPr/>
                      </a:pPr>
                      <a:r>
                        <a:rPr lang="en-US" sz="1800" dirty="0">
                          <a:solidFill>
                            <a:srgbClr val="333F48"/>
                          </a:solidFill>
                          <a:latin typeface="+mj-lt"/>
                        </a:rPr>
                        <a:t>Part B (Medical Insurance)</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l">
                        <a:lnSpc>
                          <a:spcPts val="2659"/>
                        </a:lnSpc>
                        <a:defRPr/>
                      </a:pPr>
                      <a:r>
                        <a:rPr lang="en-US" sz="1800" dirty="0">
                          <a:solidFill>
                            <a:srgbClr val="333F48"/>
                          </a:solidFill>
                          <a:latin typeface="+mj-lt"/>
                        </a:rPr>
                        <a:t>Covers services from physicians and other health care providers, outpatient care, home health care, durable medical equipment, and preventive services such as vaccines and wellness visits.</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l">
                        <a:lnSpc>
                          <a:spcPts val="2659"/>
                        </a:lnSpc>
                        <a:defRPr/>
                      </a:pPr>
                      <a:r>
                        <a:rPr lang="en-US" sz="1800" b="0" dirty="0">
                          <a:solidFill>
                            <a:srgbClr val="333F48"/>
                          </a:solidFill>
                          <a:latin typeface="+mj-lt"/>
                        </a:rPr>
                        <a:t>Monthly Premium $203 (or higher depending on income).</a:t>
                      </a:r>
                    </a:p>
                    <a:p>
                      <a:pPr>
                        <a:lnSpc>
                          <a:spcPts val="2659"/>
                        </a:lnSpc>
                      </a:pPr>
                      <a:r>
                        <a:rPr lang="en-US" sz="1800" b="0" dirty="0">
                          <a:solidFill>
                            <a:srgbClr val="333F48"/>
                          </a:solidFill>
                          <a:latin typeface="+mj-lt"/>
                        </a:rPr>
                        <a:t>$283 Annual Deductible.</a:t>
                      </a:r>
                    </a:p>
                    <a:p>
                      <a:pPr>
                        <a:lnSpc>
                          <a:spcPct val="100000"/>
                        </a:lnSpc>
                      </a:pPr>
                      <a:r>
                        <a:rPr lang="en-US" sz="1800" b="0" kern="1200" dirty="0">
                          <a:solidFill>
                            <a:srgbClr val="333F48"/>
                          </a:solidFill>
                          <a:effectLst/>
                          <a:latin typeface="+mn-lt"/>
                          <a:ea typeface="+mn-ea"/>
                          <a:cs typeface="+mn-cs"/>
                        </a:rPr>
                        <a:t>Generally, 20% coinsurance for most Part B-covered services after the d</a:t>
                      </a:r>
                      <a:r>
                        <a:rPr lang="en-US" sz="1800" b="0" dirty="0">
                          <a:solidFill>
                            <a:srgbClr val="333F48"/>
                          </a:solidFill>
                          <a:latin typeface="+mj-lt"/>
                        </a:rPr>
                        <a:t>eductible</a:t>
                      </a:r>
                      <a:r>
                        <a:rPr lang="en-US" sz="1800" dirty="0">
                          <a:solidFill>
                            <a:srgbClr val="333F48"/>
                          </a:solidFill>
                          <a:latin typeface="+mj-lt"/>
                        </a:rPr>
                        <a:t>. </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582481">
                <a:tc>
                  <a:txBody>
                    <a:bodyPr/>
                    <a:lstStyle/>
                    <a:p>
                      <a:pPr algn="ctr">
                        <a:lnSpc>
                          <a:spcPts val="2659"/>
                        </a:lnSpc>
                        <a:defRPr/>
                      </a:pPr>
                      <a:r>
                        <a:rPr lang="en-US" sz="1800" dirty="0">
                          <a:solidFill>
                            <a:srgbClr val="333F48"/>
                          </a:solidFill>
                          <a:latin typeface="+mj-lt"/>
                        </a:rPr>
                        <a:t>Part D (Drug Coverage)</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l">
                        <a:lnSpc>
                          <a:spcPts val="2659"/>
                        </a:lnSpc>
                        <a:defRPr/>
                      </a:pPr>
                      <a:r>
                        <a:rPr lang="en-US" sz="1800" dirty="0">
                          <a:solidFill>
                            <a:srgbClr val="333F48"/>
                          </a:solidFill>
                          <a:latin typeface="+mj-lt"/>
                        </a:rPr>
                        <a:t>Helps cover the cost of prescription drugs including many recommended shots or vaccines.</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00" dirty="0">
                          <a:solidFill>
                            <a:srgbClr val="333F48"/>
                          </a:solidFill>
                          <a:latin typeface="+mj-lt"/>
                        </a:rPr>
                        <a:t>Varies by plan.</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88800">
                <a:tc>
                  <a:txBody>
                    <a:bodyPr/>
                    <a:lstStyle/>
                    <a:p>
                      <a:pPr algn="ctr">
                        <a:lnSpc>
                          <a:spcPts val="2659"/>
                        </a:lnSpc>
                        <a:defRPr/>
                      </a:pPr>
                      <a:r>
                        <a:rPr lang="en-US" sz="1800" dirty="0">
                          <a:solidFill>
                            <a:srgbClr val="333F48"/>
                          </a:solidFill>
                          <a:latin typeface="+mj-lt"/>
                        </a:rPr>
                        <a:t>Medigap </a:t>
                      </a:r>
                      <a:br>
                        <a:rPr lang="en-US" sz="1800" dirty="0">
                          <a:solidFill>
                            <a:srgbClr val="333F48"/>
                          </a:solidFill>
                          <a:latin typeface="+mj-lt"/>
                        </a:rPr>
                      </a:br>
                      <a:r>
                        <a:rPr lang="en-US" sz="1800" dirty="0">
                          <a:solidFill>
                            <a:srgbClr val="333F48"/>
                          </a:solidFill>
                          <a:latin typeface="+mj-lt"/>
                        </a:rPr>
                        <a:t>(Original Medicare Supplemental Insurance)</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l">
                        <a:lnSpc>
                          <a:spcPts val="2659"/>
                        </a:lnSpc>
                        <a:defRPr/>
                      </a:pPr>
                      <a:r>
                        <a:rPr lang="en-US" sz="1800" dirty="0">
                          <a:solidFill>
                            <a:srgbClr val="333F48"/>
                          </a:solidFill>
                          <a:latin typeface="+mj-lt"/>
                        </a:rPr>
                        <a:t>Extra insurance you can buy to help pay for your share of costs in Original Medicare.</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ctr">
                        <a:lnSpc>
                          <a:spcPts val="2659"/>
                        </a:lnSpc>
                        <a:defRPr/>
                      </a:pPr>
                      <a:r>
                        <a:rPr lang="en-US" sz="1800" dirty="0">
                          <a:solidFill>
                            <a:srgbClr val="333F48"/>
                          </a:solidFill>
                          <a:latin typeface="+mj-lt"/>
                        </a:rPr>
                        <a:t>Varies by plan.</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8" name="TextBox 8"/>
          <p:cNvSpPr txBox="1"/>
          <p:nvPr/>
        </p:nvSpPr>
        <p:spPr>
          <a:xfrm>
            <a:off x="287664" y="8648700"/>
            <a:ext cx="7799309" cy="587544"/>
          </a:xfrm>
          <a:prstGeom prst="rect">
            <a:avLst/>
          </a:prstGeom>
          <a:noFill/>
        </p:spPr>
        <p:txBody>
          <a:bodyPr lIns="0" tIns="0" rIns="0" bIns="0" rtlCol="0" anchor="t">
            <a:spAutoFit/>
          </a:bodyPr>
          <a:lstStyle/>
          <a:p>
            <a:pPr>
              <a:lnSpc>
                <a:spcPts val="4564"/>
              </a:lnSpc>
            </a:pPr>
            <a:r>
              <a:rPr lang="en-US" sz="4346" dirty="0">
                <a:solidFill>
                  <a:srgbClr val="FFFFFF"/>
                </a:solidFill>
                <a:latin typeface="Anton"/>
              </a:rPr>
              <a:t>COMPONENTS OF ORIGINAL MEDICARE</a:t>
            </a:r>
          </a:p>
        </p:txBody>
      </p:sp>
      <p:sp>
        <p:nvSpPr>
          <p:cNvPr id="9" name="TextBox 9"/>
          <p:cNvSpPr txBox="1"/>
          <p:nvPr/>
        </p:nvSpPr>
        <p:spPr>
          <a:xfrm>
            <a:off x="8610600" y="9639300"/>
            <a:ext cx="9389736" cy="338554"/>
          </a:xfrm>
          <a:prstGeom prst="rect">
            <a:avLst/>
          </a:prstGeom>
        </p:spPr>
        <p:txBody>
          <a:bodyPr wrap="square" lIns="0" tIns="0" rIns="0" bIns="0" rtlCol="0" anchor="t">
            <a:spAutoFit/>
          </a:bodyPr>
          <a:lstStyle/>
          <a:p>
            <a:pPr algn="ctr">
              <a:lnSpc>
                <a:spcPct val="100000"/>
              </a:lnSpc>
              <a:spcBef>
                <a:spcPct val="0"/>
              </a:spcBef>
            </a:pPr>
            <a:r>
              <a:rPr lang="en-US" b="1" dirty="0">
                <a:solidFill>
                  <a:srgbClr val="333F48"/>
                </a:solidFill>
              </a:rPr>
              <a:t>To get the comprehensive set of benefits, you may need all elements</a:t>
            </a:r>
            <a:r>
              <a:rPr lang="en-US" sz="2200" b="1" dirty="0">
                <a:solidFill>
                  <a:srgbClr val="333F48"/>
                </a:solidFill>
                <a:latin typeface="+mj-lt"/>
              </a:rPr>
              <a:t>.</a:t>
            </a:r>
          </a:p>
        </p:txBody>
      </p:sp>
      <p:pic>
        <p:nvPicPr>
          <p:cNvPr id="13" name="Picture 12" descr="Doctor examining woman patient">
            <a:extLst>
              <a:ext uri="{FF2B5EF4-FFF2-40B4-BE49-F238E27FC236}">
                <a16:creationId xmlns:a16="http://schemas.microsoft.com/office/drawing/2014/main" id="{EA5BAF64-1152-821C-AA52-CED746EAAF3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661" r="25306"/>
          <a:stretch/>
        </p:blipFill>
        <p:spPr>
          <a:xfrm>
            <a:off x="0" y="571500"/>
            <a:ext cx="8086971" cy="7810500"/>
          </a:xfrm>
          <a:prstGeom prst="rect">
            <a:avLst/>
          </a:prstGeom>
        </p:spPr>
      </p:pic>
      <p:sp>
        <p:nvSpPr>
          <p:cNvPr id="2" name="TextBox 1">
            <a:extLst>
              <a:ext uri="{FF2B5EF4-FFF2-40B4-BE49-F238E27FC236}">
                <a16:creationId xmlns:a16="http://schemas.microsoft.com/office/drawing/2014/main" id="{157E84A1-F155-EFF9-985A-8833D1F869EA}"/>
              </a:ext>
            </a:extLst>
          </p:cNvPr>
          <p:cNvSpPr txBox="1"/>
          <p:nvPr/>
        </p:nvSpPr>
        <p:spPr>
          <a:xfrm>
            <a:off x="1262185" y="9857308"/>
            <a:ext cx="5562600" cy="584775"/>
          </a:xfrm>
          <a:prstGeom prst="rect">
            <a:avLst/>
          </a:prstGeom>
          <a:noFill/>
        </p:spPr>
        <p:txBody>
          <a:bodyPr wrap="square" rtlCol="0">
            <a:spAutoFit/>
          </a:bodyPr>
          <a:lstStyle/>
          <a:p>
            <a:r>
              <a:rPr lang="en-US" sz="1600" dirty="0">
                <a:solidFill>
                  <a:srgbClr val="333F48"/>
                </a:solidFill>
              </a:rPr>
              <a:t>*please reference Medicare.gov for definition of benefit period.</a:t>
            </a:r>
            <a:endParaRPr lang="en-US" sz="1600" i="1" dirty="0">
              <a:solidFill>
                <a:srgbClr val="333F48"/>
              </a:solidFill>
            </a:endParaRPr>
          </a:p>
          <a:p>
            <a:endParaRPr lang="en-US" sz="1600" dirty="0"/>
          </a:p>
        </p:txBody>
      </p:sp>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5" name="Freeform 5"/>
          <p:cNvSpPr/>
          <p:nvPr/>
        </p:nvSpPr>
        <p:spPr>
          <a:xfrm rot="5400000">
            <a:off x="3625007" y="4947494"/>
            <a:ext cx="836959" cy="8086971"/>
          </a:xfrm>
          <a:custGeom>
            <a:avLst/>
            <a:gdLst/>
            <a:ahLst/>
            <a:cxnLst/>
            <a:rect l="l" t="t" r="r" b="b"/>
            <a:pathLst>
              <a:path w="172305" h="2129902">
                <a:moveTo>
                  <a:pt x="0" y="0"/>
                </a:moveTo>
                <a:lnTo>
                  <a:pt x="172305" y="0"/>
                </a:lnTo>
                <a:lnTo>
                  <a:pt x="172305" y="2129902"/>
                </a:lnTo>
                <a:lnTo>
                  <a:pt x="0" y="2129902"/>
                </a:lnTo>
                <a:lnTo>
                  <a:pt x="0" y="0"/>
                </a:lnTo>
              </a:path>
            </a:pathLst>
          </a:custGeom>
          <a:solidFill>
            <a:srgbClr val="333F48"/>
          </a:solidFill>
        </p:spPr>
        <p:txBody>
          <a:bodyPr/>
          <a:lstStyle/>
          <a:p>
            <a:endParaRPr lang="en-US"/>
          </a:p>
        </p:txBody>
      </p:sp>
      <p:grpSp>
        <p:nvGrpSpPr>
          <p:cNvPr id="7" name="Group 7"/>
          <p:cNvGrpSpPr/>
          <p:nvPr/>
        </p:nvGrpSpPr>
        <p:grpSpPr>
          <a:xfrm>
            <a:off x="13453450" y="6707967"/>
            <a:ext cx="4164111" cy="3086100"/>
            <a:chOff x="0" y="0"/>
            <a:chExt cx="1096721" cy="812800"/>
          </a:xfrm>
          <a:solidFill>
            <a:srgbClr val="333F48"/>
          </a:solidFill>
        </p:grpSpPr>
        <p:sp>
          <p:nvSpPr>
            <p:cNvPr id="8" name="Freeform 8"/>
            <p:cNvSpPr/>
            <p:nvPr/>
          </p:nvSpPr>
          <p:spPr>
            <a:xfrm>
              <a:off x="0" y="0"/>
              <a:ext cx="1096721" cy="812800"/>
            </a:xfrm>
            <a:custGeom>
              <a:avLst/>
              <a:gdLst/>
              <a:ahLst/>
              <a:cxnLst/>
              <a:rect l="l" t="t" r="r" b="b"/>
              <a:pathLst>
                <a:path w="1096721" h="812800">
                  <a:moveTo>
                    <a:pt x="548360" y="0"/>
                  </a:moveTo>
                  <a:cubicBezTo>
                    <a:pt x="245509" y="0"/>
                    <a:pt x="0" y="181951"/>
                    <a:pt x="0" y="406400"/>
                  </a:cubicBezTo>
                  <a:cubicBezTo>
                    <a:pt x="0" y="630849"/>
                    <a:pt x="245509" y="812800"/>
                    <a:pt x="548360" y="812800"/>
                  </a:cubicBezTo>
                  <a:cubicBezTo>
                    <a:pt x="851211" y="812800"/>
                    <a:pt x="1096721" y="630849"/>
                    <a:pt x="1096721" y="406400"/>
                  </a:cubicBezTo>
                  <a:cubicBezTo>
                    <a:pt x="1096721" y="181951"/>
                    <a:pt x="851211" y="0"/>
                    <a:pt x="548360" y="0"/>
                  </a:cubicBezTo>
                </a:path>
              </a:pathLst>
            </a:custGeom>
            <a:grpFill/>
          </p:spPr>
          <p:txBody>
            <a:bodyPr/>
            <a:lstStyle/>
            <a:p>
              <a:endParaRPr lang="en-US"/>
            </a:p>
          </p:txBody>
        </p:sp>
        <p:sp>
          <p:nvSpPr>
            <p:cNvPr id="9" name="TextBox 9"/>
            <p:cNvSpPr txBox="1"/>
            <p:nvPr/>
          </p:nvSpPr>
          <p:spPr>
            <a:xfrm>
              <a:off x="122910" y="57150"/>
              <a:ext cx="850900" cy="698500"/>
            </a:xfrm>
            <a:prstGeom prst="rect">
              <a:avLst/>
            </a:prstGeom>
            <a:noFill/>
            <a:ln>
              <a:noFill/>
            </a:ln>
          </p:spPr>
          <p:txBody>
            <a:bodyPr lIns="50800" tIns="50800" rIns="50800" bIns="50800" rtlCol="0" anchor="ctr"/>
            <a:lstStyle/>
            <a:p>
              <a:pPr algn="ctr">
                <a:lnSpc>
                  <a:spcPts val="3079"/>
                </a:lnSpc>
              </a:pPr>
              <a:r>
                <a:rPr lang="en-US" sz="2400" dirty="0">
                  <a:solidFill>
                    <a:schemeClr val="bg1"/>
                  </a:solidFill>
                  <a:latin typeface="+mj-lt"/>
                </a:rPr>
                <a:t>Medicare Advantage plans can carry hidden risks, especially for people with major </a:t>
              </a:r>
            </a:p>
            <a:p>
              <a:pPr algn="ctr">
                <a:lnSpc>
                  <a:spcPts val="3079"/>
                </a:lnSpc>
              </a:pPr>
              <a:r>
                <a:rPr lang="en-US" sz="2400" dirty="0">
                  <a:solidFill>
                    <a:schemeClr val="bg1"/>
                  </a:solidFill>
                  <a:latin typeface="+mj-lt"/>
                </a:rPr>
                <a:t>health issues.</a:t>
              </a:r>
            </a:p>
          </p:txBody>
        </p:sp>
      </p:grpSp>
      <p:sp>
        <p:nvSpPr>
          <p:cNvPr id="10" name="TextBox 10"/>
          <p:cNvSpPr txBox="1"/>
          <p:nvPr/>
        </p:nvSpPr>
        <p:spPr>
          <a:xfrm>
            <a:off x="228600" y="8801100"/>
            <a:ext cx="7645598" cy="574248"/>
          </a:xfrm>
          <a:prstGeom prst="rect">
            <a:avLst/>
          </a:prstGeom>
          <a:noFill/>
        </p:spPr>
        <p:txBody>
          <a:bodyPr wrap="square" lIns="0" tIns="0" rIns="0" bIns="0" rtlCol="0" anchor="t">
            <a:spAutoFit/>
          </a:bodyPr>
          <a:lstStyle/>
          <a:p>
            <a:pPr>
              <a:lnSpc>
                <a:spcPts val="4354"/>
              </a:lnSpc>
            </a:pPr>
            <a:r>
              <a:rPr lang="en-US" sz="4146" dirty="0">
                <a:solidFill>
                  <a:srgbClr val="FFFFFF"/>
                </a:solidFill>
                <a:latin typeface="Anton"/>
              </a:rPr>
              <a:t>COMPONENTS OF MEDICARE ADVANTAGE</a:t>
            </a:r>
          </a:p>
        </p:txBody>
      </p:sp>
      <p:graphicFrame>
        <p:nvGraphicFramePr>
          <p:cNvPr id="11" name="Table 11"/>
          <p:cNvGraphicFramePr>
            <a:graphicFrameLocks noGrp="1"/>
          </p:cNvGraphicFramePr>
          <p:nvPr>
            <p:extLst>
              <p:ext uri="{D42A27DB-BD31-4B8C-83A1-F6EECF244321}">
                <p14:modId xmlns:p14="http://schemas.microsoft.com/office/powerpoint/2010/main" val="1535096172"/>
              </p:ext>
            </p:extLst>
          </p:nvPr>
        </p:nvGraphicFramePr>
        <p:xfrm>
          <a:off x="8643060" y="295659"/>
          <a:ext cx="9268503" cy="5820409"/>
        </p:xfrm>
        <a:graphic>
          <a:graphicData uri="http://schemas.openxmlformats.org/drawingml/2006/table">
            <a:tbl>
              <a:tblPr/>
              <a:tblGrid>
                <a:gridCol w="2623968">
                  <a:extLst>
                    <a:ext uri="{9D8B030D-6E8A-4147-A177-3AD203B41FA5}">
                      <a16:colId xmlns:a16="http://schemas.microsoft.com/office/drawing/2014/main" val="20000"/>
                    </a:ext>
                  </a:extLst>
                </a:gridCol>
                <a:gridCol w="4277798">
                  <a:extLst>
                    <a:ext uri="{9D8B030D-6E8A-4147-A177-3AD203B41FA5}">
                      <a16:colId xmlns:a16="http://schemas.microsoft.com/office/drawing/2014/main" val="20001"/>
                    </a:ext>
                  </a:extLst>
                </a:gridCol>
                <a:gridCol w="2366737">
                  <a:extLst>
                    <a:ext uri="{9D8B030D-6E8A-4147-A177-3AD203B41FA5}">
                      <a16:colId xmlns:a16="http://schemas.microsoft.com/office/drawing/2014/main" val="20002"/>
                    </a:ext>
                  </a:extLst>
                </a:gridCol>
              </a:tblGrid>
              <a:tr h="989329">
                <a:tc>
                  <a:txBody>
                    <a:bodyPr/>
                    <a:lstStyle/>
                    <a:p>
                      <a:pPr algn="ctr">
                        <a:lnSpc>
                          <a:spcPts val="2659"/>
                        </a:lnSpc>
                        <a:defRPr/>
                      </a:pPr>
                      <a:r>
                        <a:rPr lang="en-US" sz="2400" b="1" dirty="0">
                          <a:solidFill>
                            <a:srgbClr val="FFFFFF"/>
                          </a:solidFill>
                          <a:latin typeface="+mj-lt"/>
                        </a:rPr>
                        <a:t>Medicare Part</a:t>
                      </a:r>
                      <a:endParaRPr lang="en-US" sz="2400" b="1" dirty="0">
                        <a:latin typeface="+mj-lt"/>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319B42"/>
                    </a:solidFill>
                  </a:tcPr>
                </a:tc>
                <a:tc>
                  <a:txBody>
                    <a:bodyPr/>
                    <a:lstStyle/>
                    <a:p>
                      <a:pPr algn="ctr">
                        <a:lnSpc>
                          <a:spcPts val="2659"/>
                        </a:lnSpc>
                        <a:defRPr/>
                      </a:pPr>
                      <a:r>
                        <a:rPr lang="en-US" sz="2400" b="1" dirty="0">
                          <a:solidFill>
                            <a:srgbClr val="FFFFFF"/>
                          </a:solidFill>
                          <a:latin typeface="+mj-lt"/>
                        </a:rPr>
                        <a:t>Description</a:t>
                      </a:r>
                      <a:endParaRPr lang="en-US" sz="2400" b="1" dirty="0">
                        <a:latin typeface="+mj-lt"/>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319B42"/>
                    </a:solidFill>
                  </a:tcPr>
                </a:tc>
                <a:tc>
                  <a:txBody>
                    <a:bodyPr/>
                    <a:lstStyle/>
                    <a:p>
                      <a:pPr algn="ctr">
                        <a:lnSpc>
                          <a:spcPts val="2659"/>
                        </a:lnSpc>
                        <a:defRPr/>
                      </a:pPr>
                      <a:r>
                        <a:rPr lang="en-US" sz="2400" b="1" dirty="0">
                          <a:solidFill>
                            <a:srgbClr val="FFFFFF"/>
                          </a:solidFill>
                          <a:latin typeface="+mj-lt"/>
                        </a:rPr>
                        <a:t>Costs</a:t>
                      </a:r>
                      <a:endParaRPr lang="en-US" sz="2400" b="1" dirty="0">
                        <a:latin typeface="+mj-lt"/>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rgbClr val="319B42"/>
                    </a:solidFill>
                  </a:tcPr>
                </a:tc>
                <a:extLst>
                  <a:ext uri="{0D108BD9-81ED-4DB2-BD59-A6C34878D82A}">
                    <a16:rowId xmlns:a16="http://schemas.microsoft.com/office/drawing/2014/main" val="10000"/>
                  </a:ext>
                </a:extLst>
              </a:tr>
              <a:tr h="2839041">
                <a:tc>
                  <a:txBody>
                    <a:bodyPr/>
                    <a:lstStyle/>
                    <a:p>
                      <a:pPr algn="ctr">
                        <a:lnSpc>
                          <a:spcPts val="2659"/>
                        </a:lnSpc>
                        <a:defRPr/>
                      </a:pPr>
                      <a:r>
                        <a:rPr lang="en-US" sz="2400" dirty="0">
                          <a:solidFill>
                            <a:srgbClr val="333F48"/>
                          </a:solidFill>
                          <a:latin typeface="+mj-lt"/>
                        </a:rPr>
                        <a:t>Part C (Medicare Advantage)</a:t>
                      </a:r>
                    </a:p>
                    <a:p>
                      <a:pPr algn="ctr">
                        <a:lnSpc>
                          <a:spcPct val="100000"/>
                        </a:lnSpc>
                      </a:pPr>
                      <a:r>
                        <a:rPr lang="en-US" sz="1800" b="0" dirty="0">
                          <a:solidFill>
                            <a:srgbClr val="333F48"/>
                          </a:solidFill>
                          <a:latin typeface="+mj-lt"/>
                        </a:rPr>
                        <a:t>**</a:t>
                      </a:r>
                      <a:r>
                        <a:rPr lang="en-US" sz="2400" b="1" dirty="0">
                          <a:solidFill>
                            <a:srgbClr val="333F48"/>
                          </a:solidFill>
                          <a:latin typeface="+mj-lt"/>
                        </a:rPr>
                        <a:t> </a:t>
                      </a:r>
                      <a:r>
                        <a:rPr lang="en-US" sz="1800" b="0" dirty="0">
                          <a:solidFill>
                            <a:srgbClr val="333F48"/>
                          </a:solidFill>
                          <a:latin typeface="+mj-lt"/>
                        </a:rPr>
                        <a:t>Note: You receive Parts A and B, but you will </a:t>
                      </a:r>
                      <a:r>
                        <a:rPr lang="en-US" sz="1800" b="0" kern="1200" dirty="0">
                          <a:solidFill>
                            <a:srgbClr val="333F48"/>
                          </a:solidFill>
                          <a:effectLst/>
                          <a:latin typeface="+mn-lt"/>
                          <a:ea typeface="+mn-ea"/>
                          <a:cs typeface="+mn-cs"/>
                        </a:rPr>
                        <a:t>receive those benefits now through the MA plan. Some MA plans also include Part D</a:t>
                      </a:r>
                      <a:endParaRPr lang="en-US" sz="2400" b="0" dirty="0">
                        <a:solidFill>
                          <a:srgbClr val="333F48"/>
                        </a:solidFill>
                        <a:latin typeface="+mj-lt"/>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l">
                        <a:lnSpc>
                          <a:spcPts val="2659"/>
                        </a:lnSpc>
                        <a:defRPr/>
                      </a:pPr>
                      <a:r>
                        <a:rPr lang="en-US" sz="2400" dirty="0">
                          <a:solidFill>
                            <a:srgbClr val="333F48"/>
                          </a:solidFill>
                          <a:latin typeface="+mj-lt"/>
                        </a:rPr>
                        <a:t>Medicare-approved plan from a private insurance company that offers an alternative to Original Medicare for health and drug coverage.  Medigap generally cannot be used with a Medicare Advantage plan.</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l">
                        <a:lnSpc>
                          <a:spcPts val="2659"/>
                        </a:lnSpc>
                        <a:defRPr/>
                      </a:pPr>
                      <a:r>
                        <a:rPr lang="en-US" sz="2400" dirty="0">
                          <a:solidFill>
                            <a:srgbClr val="333F48"/>
                          </a:solidFill>
                          <a:latin typeface="+mj-lt"/>
                        </a:rPr>
                        <a:t>Varies by plan.</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678755">
                <a:tc>
                  <a:txBody>
                    <a:bodyPr/>
                    <a:lstStyle/>
                    <a:p>
                      <a:pPr algn="ctr">
                        <a:lnSpc>
                          <a:spcPts val="2659"/>
                        </a:lnSpc>
                        <a:defRPr/>
                      </a:pPr>
                      <a:r>
                        <a:rPr lang="en-US" sz="2400" dirty="0">
                          <a:solidFill>
                            <a:srgbClr val="333F48"/>
                          </a:solidFill>
                          <a:latin typeface="+mj-lt"/>
                        </a:rPr>
                        <a:t>Part D </a:t>
                      </a:r>
                      <a:br>
                        <a:rPr lang="en-US" sz="2400" dirty="0">
                          <a:solidFill>
                            <a:srgbClr val="333F48"/>
                          </a:solidFill>
                          <a:latin typeface="+mj-lt"/>
                        </a:rPr>
                      </a:br>
                      <a:r>
                        <a:rPr lang="en-US" sz="2400" dirty="0">
                          <a:solidFill>
                            <a:srgbClr val="333F48"/>
                          </a:solidFill>
                          <a:latin typeface="+mj-lt"/>
                        </a:rPr>
                        <a:t>(Drug Coverage)</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l">
                        <a:lnSpc>
                          <a:spcPts val="2659"/>
                        </a:lnSpc>
                        <a:defRPr/>
                      </a:pPr>
                      <a:r>
                        <a:rPr lang="en-US" sz="2400" dirty="0">
                          <a:solidFill>
                            <a:srgbClr val="333F48"/>
                          </a:solidFill>
                          <a:latin typeface="+mj-lt"/>
                        </a:rPr>
                        <a:t>Helps cover the cost of prescription drugs including many recommended shots or vaccines</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l">
                        <a:lnSpc>
                          <a:spcPts val="2659"/>
                        </a:lnSpc>
                        <a:defRPr/>
                      </a:pPr>
                      <a:r>
                        <a:rPr lang="en-US" sz="2400" dirty="0">
                          <a:solidFill>
                            <a:srgbClr val="333F48"/>
                          </a:solidFill>
                          <a:latin typeface="+mj-lt"/>
                        </a:rPr>
                        <a:t>Varies by plan.</a:t>
                      </a: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pic>
        <p:nvPicPr>
          <p:cNvPr id="13" name="Picture 12" descr="Doctor explaining something to an older woman">
            <a:extLst>
              <a:ext uri="{FF2B5EF4-FFF2-40B4-BE49-F238E27FC236}">
                <a16:creationId xmlns:a16="http://schemas.microsoft.com/office/drawing/2014/main" id="{B461C91D-1707-003C-48EA-7EEFCD3175B3}"/>
              </a:ext>
            </a:extLst>
          </p:cNvPr>
          <p:cNvPicPr>
            <a:picLocks noChangeAspect="1"/>
          </p:cNvPicPr>
          <p:nvPr/>
        </p:nvPicPr>
        <p:blipFill rotWithShape="1">
          <a:blip r:embed="rId3">
            <a:extLst>
              <a:ext uri="{28A0092B-C50C-407E-A947-70E740481C1C}">
                <a14:useLocalDpi xmlns:a14="http://schemas.microsoft.com/office/drawing/2010/main" val="0"/>
              </a:ext>
            </a:extLst>
          </a:blip>
          <a:srcRect l="50592" t="32084" r="4289"/>
          <a:stretch/>
        </p:blipFill>
        <p:spPr>
          <a:xfrm>
            <a:off x="0" y="457111"/>
            <a:ext cx="8086973" cy="8115389"/>
          </a:xfrm>
          <a:prstGeom prst="rect">
            <a:avLst/>
          </a:prstGeom>
        </p:spPr>
      </p:pic>
      <p:pic>
        <p:nvPicPr>
          <p:cNvPr id="3" name="Picture 2">
            <a:extLst>
              <a:ext uri="{FF2B5EF4-FFF2-40B4-BE49-F238E27FC236}">
                <a16:creationId xmlns:a16="http://schemas.microsoft.com/office/drawing/2014/main" id="{F6626A9D-0C25-0D4A-6435-FCD9A390CC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944096"/>
            <a:ext cx="4361610" cy="564327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7CE44DB-F692-71D7-7836-A565445E3490}"/>
              </a:ext>
            </a:extLst>
          </p:cNvPr>
          <p:cNvPicPr>
            <a:picLocks noChangeAspect="1"/>
          </p:cNvPicPr>
          <p:nvPr/>
        </p:nvPicPr>
        <p:blipFill rotWithShape="1">
          <a:blip r:embed="rId3"/>
          <a:srcRect l="1674"/>
          <a:stretch/>
        </p:blipFill>
        <p:spPr>
          <a:xfrm>
            <a:off x="0" y="2019300"/>
            <a:ext cx="8953328" cy="6072702"/>
          </a:xfrm>
          <a:prstGeom prst="rect">
            <a:avLst/>
          </a:prstGeom>
        </p:spPr>
      </p:pic>
      <p:sp>
        <p:nvSpPr>
          <p:cNvPr id="4" name="Freeform 4"/>
          <p:cNvSpPr/>
          <p:nvPr/>
        </p:nvSpPr>
        <p:spPr>
          <a:xfrm>
            <a:off x="8001000" y="2019300"/>
            <a:ext cx="10287000" cy="6072703"/>
          </a:xfrm>
          <a:custGeom>
            <a:avLst/>
            <a:gdLst/>
            <a:ahLst/>
            <a:cxnLst/>
            <a:rect l="l" t="t" r="r" b="b"/>
            <a:pathLst>
              <a:path w="3011243" h="1633345">
                <a:moveTo>
                  <a:pt x="0" y="0"/>
                </a:moveTo>
                <a:lnTo>
                  <a:pt x="3011243" y="0"/>
                </a:lnTo>
                <a:lnTo>
                  <a:pt x="3011243" y="1633345"/>
                </a:lnTo>
                <a:lnTo>
                  <a:pt x="0" y="1633345"/>
                </a:lnTo>
                <a:lnTo>
                  <a:pt x="0" y="0"/>
                </a:lnTo>
              </a:path>
            </a:pathLst>
          </a:custGeom>
          <a:solidFill>
            <a:srgbClr val="333F48"/>
          </a:solidFill>
        </p:spPr>
        <p:txBody>
          <a:bodyPr/>
          <a:lstStyle/>
          <a:p>
            <a:endParaRPr lang="en-US"/>
          </a:p>
        </p:txBody>
      </p:sp>
      <p:sp>
        <p:nvSpPr>
          <p:cNvPr id="7" name="Freeform 7"/>
          <p:cNvSpPr/>
          <p:nvPr/>
        </p:nvSpPr>
        <p:spPr>
          <a:xfrm>
            <a:off x="1" y="2019300"/>
            <a:ext cx="990599" cy="6072703"/>
          </a:xfrm>
          <a:custGeom>
            <a:avLst/>
            <a:gdLst/>
            <a:ahLst/>
            <a:cxnLst/>
            <a:rect l="l" t="t" r="r" b="b"/>
            <a:pathLst>
              <a:path w="591418" h="1633345">
                <a:moveTo>
                  <a:pt x="0" y="0"/>
                </a:moveTo>
                <a:lnTo>
                  <a:pt x="591418" y="0"/>
                </a:lnTo>
                <a:lnTo>
                  <a:pt x="591418" y="1633345"/>
                </a:lnTo>
                <a:lnTo>
                  <a:pt x="0" y="1633345"/>
                </a:lnTo>
                <a:lnTo>
                  <a:pt x="0" y="0"/>
                </a:lnTo>
              </a:path>
            </a:pathLst>
          </a:custGeom>
          <a:solidFill>
            <a:srgbClr val="319B42"/>
          </a:solidFill>
        </p:spPr>
        <p:txBody>
          <a:bodyPr/>
          <a:lstStyle/>
          <a:p>
            <a:endParaRPr lang="en-US"/>
          </a:p>
        </p:txBody>
      </p:sp>
      <p:sp>
        <p:nvSpPr>
          <p:cNvPr id="10" name="TextBox 10"/>
          <p:cNvSpPr txBox="1"/>
          <p:nvPr/>
        </p:nvSpPr>
        <p:spPr>
          <a:xfrm>
            <a:off x="8573260" y="2737718"/>
            <a:ext cx="9409940" cy="1531125"/>
          </a:xfrm>
          <a:prstGeom prst="rect">
            <a:avLst/>
          </a:prstGeom>
        </p:spPr>
        <p:txBody>
          <a:bodyPr wrap="square" lIns="0" tIns="0" rIns="0" bIns="0" rtlCol="0" anchor="t">
            <a:spAutoFit/>
          </a:bodyPr>
          <a:lstStyle/>
          <a:p>
            <a:pPr>
              <a:lnSpc>
                <a:spcPts val="6139"/>
              </a:lnSpc>
            </a:pPr>
            <a:r>
              <a:rPr lang="en-US" sz="4800" dirty="0">
                <a:solidFill>
                  <a:srgbClr val="319B42"/>
                </a:solidFill>
                <a:latin typeface="Arial Black" panose="020B0A04020102020204" pitchFamily="34" charset="0"/>
              </a:rPr>
              <a:t>ORIGINAL MEDICARE VS. MEDICARE ADVANTAGE</a:t>
            </a:r>
          </a:p>
        </p:txBody>
      </p:sp>
      <p:sp>
        <p:nvSpPr>
          <p:cNvPr id="11" name="TextBox 11"/>
          <p:cNvSpPr txBox="1"/>
          <p:nvPr/>
        </p:nvSpPr>
        <p:spPr>
          <a:xfrm>
            <a:off x="8573260" y="4960641"/>
            <a:ext cx="8190740" cy="2462213"/>
          </a:xfrm>
          <a:prstGeom prst="rect">
            <a:avLst/>
          </a:prstGeom>
        </p:spPr>
        <p:txBody>
          <a:bodyPr wrap="square" lIns="0" tIns="0" rIns="0" bIns="0" rtlCol="0" anchor="t">
            <a:spAutoFit/>
          </a:bodyPr>
          <a:lstStyle/>
          <a:p>
            <a:r>
              <a:rPr lang="en-US" sz="4000" dirty="0">
                <a:solidFill>
                  <a:srgbClr val="FFFFFF"/>
                </a:solidFill>
                <a:latin typeface="+mj-lt"/>
              </a:rPr>
              <a:t>There are significant differences in the way you’ll use Medicare depending on whether you pick Original Medicare or Medicare Advantage.</a:t>
            </a:r>
          </a:p>
        </p:txBody>
      </p:sp>
      <p:pic>
        <p:nvPicPr>
          <p:cNvPr id="5" name="Picture 4">
            <a:extLst>
              <a:ext uri="{FF2B5EF4-FFF2-40B4-BE49-F238E27FC236}">
                <a16:creationId xmlns:a16="http://schemas.microsoft.com/office/drawing/2014/main" id="{C71364D3-7E76-0D90-F530-711FB587CC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31393" y="6667500"/>
            <a:ext cx="4361610" cy="564327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6" name="Freeform 6"/>
          <p:cNvSpPr/>
          <p:nvPr/>
        </p:nvSpPr>
        <p:spPr>
          <a:xfrm>
            <a:off x="-282672" y="-514350"/>
            <a:ext cx="1575896" cy="11433312"/>
          </a:xfrm>
          <a:custGeom>
            <a:avLst/>
            <a:gdLst/>
            <a:ahLst/>
            <a:cxnLst/>
            <a:rect l="l" t="t" r="r" b="b"/>
            <a:pathLst>
              <a:path w="415051" h="3011243">
                <a:moveTo>
                  <a:pt x="0" y="0"/>
                </a:moveTo>
                <a:lnTo>
                  <a:pt x="415051" y="0"/>
                </a:lnTo>
                <a:lnTo>
                  <a:pt x="415051" y="3011243"/>
                </a:lnTo>
                <a:lnTo>
                  <a:pt x="0" y="3011243"/>
                </a:lnTo>
                <a:lnTo>
                  <a:pt x="0" y="0"/>
                </a:lnTo>
              </a:path>
            </a:pathLst>
          </a:custGeom>
          <a:solidFill>
            <a:srgbClr val="319B42"/>
          </a:solidFill>
        </p:spPr>
        <p:txBody>
          <a:bodyPr/>
          <a:lstStyle/>
          <a:p>
            <a:endParaRPr lang="en-US"/>
          </a:p>
        </p:txBody>
      </p:sp>
      <p:graphicFrame>
        <p:nvGraphicFramePr>
          <p:cNvPr id="8" name="Table 8"/>
          <p:cNvGraphicFramePr>
            <a:graphicFrameLocks noGrp="1"/>
          </p:cNvGraphicFramePr>
          <p:nvPr>
            <p:extLst>
              <p:ext uri="{D42A27DB-BD31-4B8C-83A1-F6EECF244321}">
                <p14:modId xmlns:p14="http://schemas.microsoft.com/office/powerpoint/2010/main" val="4054314771"/>
              </p:ext>
            </p:extLst>
          </p:nvPr>
        </p:nvGraphicFramePr>
        <p:xfrm>
          <a:off x="1555532" y="2131152"/>
          <a:ext cx="7837872" cy="3222332"/>
        </p:xfrm>
        <a:graphic>
          <a:graphicData uri="http://schemas.openxmlformats.org/drawingml/2006/table">
            <a:tbl>
              <a:tblPr/>
              <a:tblGrid>
                <a:gridCol w="3918936">
                  <a:extLst>
                    <a:ext uri="{9D8B030D-6E8A-4147-A177-3AD203B41FA5}">
                      <a16:colId xmlns:a16="http://schemas.microsoft.com/office/drawing/2014/main" val="20000"/>
                    </a:ext>
                  </a:extLst>
                </a:gridCol>
                <a:gridCol w="3918936">
                  <a:extLst>
                    <a:ext uri="{9D8B030D-6E8A-4147-A177-3AD203B41FA5}">
                      <a16:colId xmlns:a16="http://schemas.microsoft.com/office/drawing/2014/main" val="20001"/>
                    </a:ext>
                  </a:extLst>
                </a:gridCol>
              </a:tblGrid>
              <a:tr h="829652">
                <a:tc>
                  <a:txBody>
                    <a:bodyPr/>
                    <a:lstStyle/>
                    <a:p>
                      <a:pPr algn="ctr">
                        <a:lnSpc>
                          <a:spcPts val="2659"/>
                        </a:lnSpc>
                        <a:defRPr/>
                      </a:pPr>
                      <a:r>
                        <a:rPr lang="en-US" sz="2200" b="1" dirty="0">
                          <a:solidFill>
                            <a:schemeClr val="bg1"/>
                          </a:solidFill>
                          <a:latin typeface="+mj-lt"/>
                        </a:rPr>
                        <a:t>Original Medicare</a:t>
                      </a: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319B42"/>
                    </a:solidFill>
                  </a:tcPr>
                </a:tc>
                <a:tc>
                  <a:txBody>
                    <a:bodyPr/>
                    <a:lstStyle/>
                    <a:p>
                      <a:pPr algn="ctr">
                        <a:lnSpc>
                          <a:spcPts val="2659"/>
                        </a:lnSpc>
                        <a:defRPr/>
                      </a:pPr>
                      <a:r>
                        <a:rPr lang="en-US" sz="2200" b="1" dirty="0">
                          <a:solidFill>
                            <a:schemeClr val="bg1"/>
                          </a:solidFill>
                          <a:latin typeface="+mj-lt"/>
                        </a:rPr>
                        <a:t>Medicare Advantage</a:t>
                      </a: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319B42"/>
                    </a:solidFill>
                  </a:tcPr>
                </a:tc>
                <a:extLst>
                  <a:ext uri="{0D108BD9-81ED-4DB2-BD59-A6C34878D82A}">
                    <a16:rowId xmlns:a16="http://schemas.microsoft.com/office/drawing/2014/main" val="10000"/>
                  </a:ext>
                </a:extLst>
              </a:tr>
              <a:tr h="2180248">
                <a:tc>
                  <a:txBody>
                    <a:bodyPr/>
                    <a:lstStyle/>
                    <a:p>
                      <a:pPr algn="ctr">
                        <a:lnSpc>
                          <a:spcPts val="2659"/>
                        </a:lnSpc>
                        <a:defRPr/>
                      </a:pPr>
                      <a:r>
                        <a:rPr lang="en-US" sz="2200" dirty="0">
                          <a:solidFill>
                            <a:srgbClr val="333F48"/>
                          </a:solidFill>
                          <a:latin typeface="+mj-lt"/>
                        </a:rPr>
                        <a:t>See any provider that accepts Original Medicare. No referrals needed. It’s your choice.</a:t>
                      </a: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tcPr>
                </a:tc>
                <a:tc>
                  <a:txBody>
                    <a:bodyPr/>
                    <a:lstStyle/>
                    <a:p>
                      <a:pPr algn="ctr">
                        <a:lnSpc>
                          <a:spcPct val="100000"/>
                        </a:lnSpc>
                        <a:defRPr/>
                      </a:pPr>
                      <a:r>
                        <a:rPr lang="en-US" sz="2200" b="0" kern="1200" dirty="0">
                          <a:solidFill>
                            <a:srgbClr val="333F48"/>
                          </a:solidFill>
                          <a:effectLst/>
                          <a:latin typeface="+mj-lt"/>
                          <a:ea typeface="+mn-ea"/>
                          <a:cs typeface="+mn-cs"/>
                        </a:rPr>
                        <a:t>Many MA plans use limited provider networks, and some require a primary care provider, referrals, or prior authorization for certain services. </a:t>
                      </a:r>
                      <a:endParaRPr lang="en-US" sz="2200" b="0" dirty="0">
                        <a:solidFill>
                          <a:srgbClr val="333F48"/>
                        </a:solidFill>
                        <a:latin typeface="+mj-lt"/>
                      </a:endParaRP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9" name="TextBox 9"/>
          <p:cNvSpPr txBox="1"/>
          <p:nvPr/>
        </p:nvSpPr>
        <p:spPr>
          <a:xfrm>
            <a:off x="1555532" y="439213"/>
            <a:ext cx="8095597" cy="818087"/>
          </a:xfrm>
          <a:prstGeom prst="rect">
            <a:avLst/>
          </a:prstGeom>
        </p:spPr>
        <p:txBody>
          <a:bodyPr lIns="0" tIns="0" rIns="0" bIns="0" rtlCol="0" anchor="t">
            <a:spAutoFit/>
          </a:bodyPr>
          <a:lstStyle/>
          <a:p>
            <a:pPr>
              <a:lnSpc>
                <a:spcPts val="6244"/>
              </a:lnSpc>
            </a:pPr>
            <a:r>
              <a:rPr lang="en-US" sz="5946" dirty="0">
                <a:solidFill>
                  <a:srgbClr val="333F48"/>
                </a:solidFill>
                <a:latin typeface="Anton"/>
              </a:rPr>
              <a:t>THE FIVE MAIN DIFFERENCES </a:t>
            </a:r>
          </a:p>
        </p:txBody>
      </p:sp>
      <p:sp>
        <p:nvSpPr>
          <p:cNvPr id="10" name="TextBox 10"/>
          <p:cNvSpPr txBox="1"/>
          <p:nvPr/>
        </p:nvSpPr>
        <p:spPr>
          <a:xfrm>
            <a:off x="1555532" y="1492577"/>
            <a:ext cx="3348198" cy="460254"/>
          </a:xfrm>
          <a:prstGeom prst="rect">
            <a:avLst/>
          </a:prstGeom>
        </p:spPr>
        <p:txBody>
          <a:bodyPr lIns="0" tIns="0" rIns="0" bIns="0" rtlCol="0" anchor="t">
            <a:spAutoFit/>
          </a:bodyPr>
          <a:lstStyle/>
          <a:p>
            <a:pPr>
              <a:lnSpc>
                <a:spcPts val="3779"/>
              </a:lnSpc>
              <a:spcBef>
                <a:spcPct val="0"/>
              </a:spcBef>
            </a:pPr>
            <a:r>
              <a:rPr lang="en-US" sz="2800" b="1" dirty="0">
                <a:solidFill>
                  <a:srgbClr val="333F48"/>
                </a:solidFill>
                <a:latin typeface="+mj-lt"/>
              </a:rPr>
              <a:t>1. Going to the Doctor</a:t>
            </a:r>
          </a:p>
        </p:txBody>
      </p:sp>
      <p:sp>
        <p:nvSpPr>
          <p:cNvPr id="11" name="TextBox 11"/>
          <p:cNvSpPr txBox="1"/>
          <p:nvPr/>
        </p:nvSpPr>
        <p:spPr>
          <a:xfrm>
            <a:off x="1555532" y="5657450"/>
            <a:ext cx="3219402" cy="460254"/>
          </a:xfrm>
          <a:prstGeom prst="rect">
            <a:avLst/>
          </a:prstGeom>
        </p:spPr>
        <p:txBody>
          <a:bodyPr wrap="square" lIns="0" tIns="0" rIns="0" bIns="0" rtlCol="0" anchor="t">
            <a:spAutoFit/>
          </a:bodyPr>
          <a:lstStyle/>
          <a:p>
            <a:pPr>
              <a:lnSpc>
                <a:spcPts val="3779"/>
              </a:lnSpc>
              <a:spcBef>
                <a:spcPct val="0"/>
              </a:spcBef>
            </a:pPr>
            <a:r>
              <a:rPr lang="en-US" sz="2800" b="1" dirty="0">
                <a:solidFill>
                  <a:srgbClr val="333F48"/>
                </a:solidFill>
                <a:latin typeface="+mj-lt"/>
              </a:rPr>
              <a:t>2. Covered Care</a:t>
            </a:r>
          </a:p>
        </p:txBody>
      </p:sp>
      <p:graphicFrame>
        <p:nvGraphicFramePr>
          <p:cNvPr id="12" name="Table 12"/>
          <p:cNvGraphicFramePr>
            <a:graphicFrameLocks noGrp="1"/>
          </p:cNvGraphicFramePr>
          <p:nvPr>
            <p:extLst>
              <p:ext uri="{D42A27DB-BD31-4B8C-83A1-F6EECF244321}">
                <p14:modId xmlns:p14="http://schemas.microsoft.com/office/powerpoint/2010/main" val="2155313637"/>
              </p:ext>
            </p:extLst>
          </p:nvPr>
        </p:nvGraphicFramePr>
        <p:xfrm>
          <a:off x="1555532" y="6296025"/>
          <a:ext cx="7837872" cy="3343275"/>
        </p:xfrm>
        <a:graphic>
          <a:graphicData uri="http://schemas.openxmlformats.org/drawingml/2006/table">
            <a:tbl>
              <a:tblPr/>
              <a:tblGrid>
                <a:gridCol w="3918936">
                  <a:extLst>
                    <a:ext uri="{9D8B030D-6E8A-4147-A177-3AD203B41FA5}">
                      <a16:colId xmlns:a16="http://schemas.microsoft.com/office/drawing/2014/main" val="20000"/>
                    </a:ext>
                  </a:extLst>
                </a:gridCol>
                <a:gridCol w="3918936">
                  <a:extLst>
                    <a:ext uri="{9D8B030D-6E8A-4147-A177-3AD203B41FA5}">
                      <a16:colId xmlns:a16="http://schemas.microsoft.com/office/drawing/2014/main" val="20001"/>
                    </a:ext>
                  </a:extLst>
                </a:gridCol>
              </a:tblGrid>
              <a:tr h="828593">
                <a:tc>
                  <a:txBody>
                    <a:bodyPr/>
                    <a:lstStyle/>
                    <a:p>
                      <a:pPr algn="ctr">
                        <a:lnSpc>
                          <a:spcPts val="2659"/>
                        </a:lnSpc>
                        <a:defRPr/>
                      </a:pPr>
                      <a:r>
                        <a:rPr lang="en-US" sz="2200" b="1" dirty="0">
                          <a:solidFill>
                            <a:schemeClr val="bg1"/>
                          </a:solidFill>
                          <a:latin typeface="+mj-lt"/>
                        </a:rPr>
                        <a:t>Original Medicare</a:t>
                      </a: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319B42"/>
                    </a:solidFill>
                  </a:tcPr>
                </a:tc>
                <a:tc>
                  <a:txBody>
                    <a:bodyPr/>
                    <a:lstStyle/>
                    <a:p>
                      <a:pPr algn="ctr">
                        <a:lnSpc>
                          <a:spcPts val="2659"/>
                        </a:lnSpc>
                        <a:defRPr/>
                      </a:pPr>
                      <a:r>
                        <a:rPr lang="en-US" sz="2200" b="1" dirty="0">
                          <a:solidFill>
                            <a:schemeClr val="bg1"/>
                          </a:solidFill>
                          <a:latin typeface="+mj-lt"/>
                        </a:rPr>
                        <a:t>Medicare Advantage</a:t>
                      </a: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319B42"/>
                    </a:solidFill>
                  </a:tcPr>
                </a:tc>
                <a:extLst>
                  <a:ext uri="{0D108BD9-81ED-4DB2-BD59-A6C34878D82A}">
                    <a16:rowId xmlns:a16="http://schemas.microsoft.com/office/drawing/2014/main" val="10000"/>
                  </a:ext>
                </a:extLst>
              </a:tr>
              <a:tr h="2514682">
                <a:tc>
                  <a:txBody>
                    <a:bodyPr/>
                    <a:lstStyle/>
                    <a:p>
                      <a:pPr algn="ctr">
                        <a:lnSpc>
                          <a:spcPts val="2659"/>
                        </a:lnSpc>
                        <a:defRPr/>
                      </a:pPr>
                      <a:r>
                        <a:rPr lang="en-US" sz="2200" dirty="0">
                          <a:solidFill>
                            <a:srgbClr val="333F48"/>
                          </a:solidFill>
                          <a:latin typeface="+mj-lt"/>
                        </a:rPr>
                        <a:t>Most medical services are covered, but the program doesn’t cover routine dental, vision</a:t>
                      </a:r>
                      <a:r>
                        <a:rPr lang="en-US" sz="2200" baseline="0" dirty="0">
                          <a:solidFill>
                            <a:srgbClr val="333F48"/>
                          </a:solidFill>
                          <a:latin typeface="+mj-lt"/>
                        </a:rPr>
                        <a:t> </a:t>
                      </a:r>
                      <a:r>
                        <a:rPr lang="en-US" sz="2200" dirty="0">
                          <a:solidFill>
                            <a:srgbClr val="333F48"/>
                          </a:solidFill>
                          <a:latin typeface="+mj-lt"/>
                        </a:rPr>
                        <a:t>and hearing care.  </a:t>
                      </a: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tcPr>
                </a:tc>
                <a:tc>
                  <a:txBody>
                    <a:bodyPr/>
                    <a:lstStyle/>
                    <a:p>
                      <a:pPr algn="ctr">
                        <a:lnSpc>
                          <a:spcPts val="2659"/>
                        </a:lnSpc>
                        <a:defRPr/>
                      </a:pPr>
                      <a:r>
                        <a:rPr lang="en-US" sz="2200" dirty="0">
                          <a:solidFill>
                            <a:srgbClr val="333F48"/>
                          </a:solidFill>
                          <a:latin typeface="+mj-lt"/>
                        </a:rPr>
                        <a:t>Receive all medical services covered by Original Medicare, but some plans may include additions such as dental, vision, hearing and gym memberships.</a:t>
                      </a: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pic>
        <p:nvPicPr>
          <p:cNvPr id="16" name="Picture 15" descr="A doctor giving a prescription to a person&#10;&#10;Description automatically generated">
            <a:extLst>
              <a:ext uri="{FF2B5EF4-FFF2-40B4-BE49-F238E27FC236}">
                <a16:creationId xmlns:a16="http://schemas.microsoft.com/office/drawing/2014/main" id="{86DD7809-521D-0CB7-1C22-B396964F5B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29800" y="2897810"/>
            <a:ext cx="8232032" cy="5488021"/>
          </a:xfrm>
          <a:prstGeom prst="rect">
            <a:avLst/>
          </a:prstGeom>
        </p:spPr>
      </p:pic>
      <p:pic>
        <p:nvPicPr>
          <p:cNvPr id="3" name="Picture 2">
            <a:extLst>
              <a:ext uri="{FF2B5EF4-FFF2-40B4-BE49-F238E27FC236}">
                <a16:creationId xmlns:a16="http://schemas.microsoft.com/office/drawing/2014/main" id="{A4060A8E-CAA6-9372-4DE3-EAD0B6D2EB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31393" y="6667500"/>
            <a:ext cx="4361610" cy="564327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6" name="Freeform 6"/>
          <p:cNvSpPr/>
          <p:nvPr/>
        </p:nvSpPr>
        <p:spPr>
          <a:xfrm>
            <a:off x="-282672" y="-514350"/>
            <a:ext cx="1575896" cy="11433312"/>
          </a:xfrm>
          <a:custGeom>
            <a:avLst/>
            <a:gdLst/>
            <a:ahLst/>
            <a:cxnLst/>
            <a:rect l="l" t="t" r="r" b="b"/>
            <a:pathLst>
              <a:path w="415051" h="3011243">
                <a:moveTo>
                  <a:pt x="0" y="0"/>
                </a:moveTo>
                <a:lnTo>
                  <a:pt x="415051" y="0"/>
                </a:lnTo>
                <a:lnTo>
                  <a:pt x="415051" y="3011243"/>
                </a:lnTo>
                <a:lnTo>
                  <a:pt x="0" y="3011243"/>
                </a:lnTo>
                <a:lnTo>
                  <a:pt x="0" y="0"/>
                </a:lnTo>
              </a:path>
            </a:pathLst>
          </a:custGeom>
          <a:solidFill>
            <a:srgbClr val="319B42"/>
          </a:solidFill>
        </p:spPr>
        <p:txBody>
          <a:bodyPr/>
          <a:lstStyle/>
          <a:p>
            <a:endParaRPr lang="en-US"/>
          </a:p>
        </p:txBody>
      </p:sp>
      <p:sp>
        <p:nvSpPr>
          <p:cNvPr id="8" name="TextBox 8"/>
          <p:cNvSpPr txBox="1"/>
          <p:nvPr/>
        </p:nvSpPr>
        <p:spPr>
          <a:xfrm>
            <a:off x="1555532" y="290642"/>
            <a:ext cx="8095597" cy="818087"/>
          </a:xfrm>
          <a:prstGeom prst="rect">
            <a:avLst/>
          </a:prstGeom>
        </p:spPr>
        <p:txBody>
          <a:bodyPr lIns="0" tIns="0" rIns="0" bIns="0" rtlCol="0" anchor="t">
            <a:spAutoFit/>
          </a:bodyPr>
          <a:lstStyle/>
          <a:p>
            <a:pPr>
              <a:lnSpc>
                <a:spcPts val="6244"/>
              </a:lnSpc>
            </a:pPr>
            <a:r>
              <a:rPr lang="en-US" sz="5946" dirty="0">
                <a:solidFill>
                  <a:srgbClr val="333F48"/>
                </a:solidFill>
                <a:latin typeface="Anton"/>
              </a:rPr>
              <a:t>THE FIVE MAIN DIFFERENCES </a:t>
            </a:r>
          </a:p>
        </p:txBody>
      </p:sp>
      <p:sp>
        <p:nvSpPr>
          <p:cNvPr id="9" name="TextBox 9"/>
          <p:cNvSpPr txBox="1"/>
          <p:nvPr/>
        </p:nvSpPr>
        <p:spPr>
          <a:xfrm>
            <a:off x="1555532" y="1277864"/>
            <a:ext cx="2711668" cy="460254"/>
          </a:xfrm>
          <a:prstGeom prst="rect">
            <a:avLst/>
          </a:prstGeom>
        </p:spPr>
        <p:txBody>
          <a:bodyPr wrap="square" lIns="0" tIns="0" rIns="0" bIns="0" rtlCol="0" anchor="t">
            <a:spAutoFit/>
          </a:bodyPr>
          <a:lstStyle/>
          <a:p>
            <a:pPr>
              <a:lnSpc>
                <a:spcPts val="3779"/>
              </a:lnSpc>
              <a:spcBef>
                <a:spcPct val="0"/>
              </a:spcBef>
            </a:pPr>
            <a:r>
              <a:rPr lang="en-US" sz="2800" b="1" dirty="0">
                <a:solidFill>
                  <a:srgbClr val="333F48"/>
                </a:solidFill>
                <a:latin typeface="+mj-lt"/>
              </a:rPr>
              <a:t>3. Network</a:t>
            </a:r>
          </a:p>
        </p:txBody>
      </p:sp>
      <p:graphicFrame>
        <p:nvGraphicFramePr>
          <p:cNvPr id="10" name="Table 10"/>
          <p:cNvGraphicFramePr>
            <a:graphicFrameLocks noGrp="1"/>
          </p:cNvGraphicFramePr>
          <p:nvPr>
            <p:extLst>
              <p:ext uri="{D42A27DB-BD31-4B8C-83A1-F6EECF244321}">
                <p14:modId xmlns:p14="http://schemas.microsoft.com/office/powerpoint/2010/main" val="1387775084"/>
              </p:ext>
            </p:extLst>
          </p:nvPr>
        </p:nvGraphicFramePr>
        <p:xfrm>
          <a:off x="1555532" y="1912703"/>
          <a:ext cx="7837872" cy="3685391"/>
        </p:xfrm>
        <a:graphic>
          <a:graphicData uri="http://schemas.openxmlformats.org/drawingml/2006/table">
            <a:tbl>
              <a:tblPr/>
              <a:tblGrid>
                <a:gridCol w="3918936">
                  <a:extLst>
                    <a:ext uri="{9D8B030D-6E8A-4147-A177-3AD203B41FA5}">
                      <a16:colId xmlns:a16="http://schemas.microsoft.com/office/drawing/2014/main" val="20000"/>
                    </a:ext>
                  </a:extLst>
                </a:gridCol>
                <a:gridCol w="3918936">
                  <a:extLst>
                    <a:ext uri="{9D8B030D-6E8A-4147-A177-3AD203B41FA5}">
                      <a16:colId xmlns:a16="http://schemas.microsoft.com/office/drawing/2014/main" val="20001"/>
                    </a:ext>
                  </a:extLst>
                </a:gridCol>
              </a:tblGrid>
              <a:tr h="836539">
                <a:tc>
                  <a:txBody>
                    <a:bodyPr/>
                    <a:lstStyle/>
                    <a:p>
                      <a:pPr algn="ctr">
                        <a:lnSpc>
                          <a:spcPts val="2659"/>
                        </a:lnSpc>
                        <a:defRPr/>
                      </a:pPr>
                      <a:r>
                        <a:rPr lang="en-US" sz="2200" b="1" dirty="0">
                          <a:solidFill>
                            <a:schemeClr val="bg1"/>
                          </a:solidFill>
                          <a:latin typeface="+mj-lt"/>
                        </a:rPr>
                        <a:t>Original Medicare</a:t>
                      </a: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319B42"/>
                    </a:solidFill>
                  </a:tcPr>
                </a:tc>
                <a:tc>
                  <a:txBody>
                    <a:bodyPr/>
                    <a:lstStyle/>
                    <a:p>
                      <a:pPr algn="ctr">
                        <a:lnSpc>
                          <a:spcPts val="2659"/>
                        </a:lnSpc>
                        <a:defRPr/>
                      </a:pPr>
                      <a:r>
                        <a:rPr lang="en-US" sz="2200" b="1" dirty="0">
                          <a:solidFill>
                            <a:schemeClr val="bg1"/>
                          </a:solidFill>
                          <a:latin typeface="+mj-lt"/>
                        </a:rPr>
                        <a:t>Medicare Advantage</a:t>
                      </a: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319B42"/>
                    </a:solidFill>
                  </a:tcPr>
                </a:tc>
                <a:extLst>
                  <a:ext uri="{0D108BD9-81ED-4DB2-BD59-A6C34878D82A}">
                    <a16:rowId xmlns:a16="http://schemas.microsoft.com/office/drawing/2014/main" val="10000"/>
                  </a:ext>
                </a:extLst>
              </a:tr>
              <a:tr h="2848852">
                <a:tc>
                  <a:txBody>
                    <a:bodyPr/>
                    <a:lstStyle/>
                    <a:p>
                      <a:pPr algn="ctr">
                        <a:lnSpc>
                          <a:spcPts val="2659"/>
                        </a:lnSpc>
                        <a:defRPr/>
                      </a:pPr>
                      <a:r>
                        <a:rPr lang="en-US" sz="2200" dirty="0">
                          <a:solidFill>
                            <a:srgbClr val="333F48"/>
                          </a:solidFill>
                          <a:latin typeface="+mj-lt"/>
                        </a:rPr>
                        <a:t>Only two percent of physicians are NOT participating in the Original Medicare Network.  This means you can choose to see most any physician and have access to care anywhere in the United States.</a:t>
                      </a: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tcPr>
                </a:tc>
                <a:tc>
                  <a:txBody>
                    <a:bodyPr/>
                    <a:lstStyle/>
                    <a:p>
                      <a:pPr algn="ctr">
                        <a:lnSpc>
                          <a:spcPts val="2659"/>
                        </a:lnSpc>
                        <a:defRPr/>
                      </a:pPr>
                      <a:r>
                        <a:rPr lang="en-US" sz="2200" dirty="0">
                          <a:solidFill>
                            <a:srgbClr val="333F48"/>
                          </a:solidFill>
                          <a:latin typeface="+mj-lt"/>
                        </a:rPr>
                        <a:t>Based upon limited networks that are usually self-contained.</a:t>
                      </a: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
        <p:nvSpPr>
          <p:cNvPr id="11" name="TextBox 11"/>
          <p:cNvSpPr txBox="1"/>
          <p:nvPr/>
        </p:nvSpPr>
        <p:spPr>
          <a:xfrm>
            <a:off x="1555532" y="5929118"/>
            <a:ext cx="1797268" cy="460254"/>
          </a:xfrm>
          <a:prstGeom prst="rect">
            <a:avLst/>
          </a:prstGeom>
        </p:spPr>
        <p:txBody>
          <a:bodyPr wrap="square" lIns="0" tIns="0" rIns="0" bIns="0" rtlCol="0" anchor="t">
            <a:spAutoFit/>
          </a:bodyPr>
          <a:lstStyle/>
          <a:p>
            <a:pPr>
              <a:lnSpc>
                <a:spcPts val="3779"/>
              </a:lnSpc>
              <a:spcBef>
                <a:spcPct val="0"/>
              </a:spcBef>
            </a:pPr>
            <a:r>
              <a:rPr lang="en-US" sz="2800" b="1" dirty="0">
                <a:solidFill>
                  <a:srgbClr val="333F48"/>
                </a:solidFill>
                <a:latin typeface="+mj-lt"/>
              </a:rPr>
              <a:t>4. Costs</a:t>
            </a:r>
          </a:p>
        </p:txBody>
      </p:sp>
      <p:graphicFrame>
        <p:nvGraphicFramePr>
          <p:cNvPr id="12" name="Table 12"/>
          <p:cNvGraphicFramePr>
            <a:graphicFrameLocks noGrp="1"/>
          </p:cNvGraphicFramePr>
          <p:nvPr>
            <p:extLst>
              <p:ext uri="{D42A27DB-BD31-4B8C-83A1-F6EECF244321}">
                <p14:modId xmlns:p14="http://schemas.microsoft.com/office/powerpoint/2010/main" val="195638483"/>
              </p:ext>
            </p:extLst>
          </p:nvPr>
        </p:nvGraphicFramePr>
        <p:xfrm>
          <a:off x="1555532" y="6596314"/>
          <a:ext cx="7837872" cy="3195386"/>
        </p:xfrm>
        <a:graphic>
          <a:graphicData uri="http://schemas.openxmlformats.org/drawingml/2006/table">
            <a:tbl>
              <a:tblPr/>
              <a:tblGrid>
                <a:gridCol w="3918936">
                  <a:extLst>
                    <a:ext uri="{9D8B030D-6E8A-4147-A177-3AD203B41FA5}">
                      <a16:colId xmlns:a16="http://schemas.microsoft.com/office/drawing/2014/main" val="20000"/>
                    </a:ext>
                  </a:extLst>
                </a:gridCol>
                <a:gridCol w="3918936">
                  <a:extLst>
                    <a:ext uri="{9D8B030D-6E8A-4147-A177-3AD203B41FA5}">
                      <a16:colId xmlns:a16="http://schemas.microsoft.com/office/drawing/2014/main" val="20001"/>
                    </a:ext>
                  </a:extLst>
                </a:gridCol>
              </a:tblGrid>
              <a:tr h="846903">
                <a:tc>
                  <a:txBody>
                    <a:bodyPr/>
                    <a:lstStyle/>
                    <a:p>
                      <a:pPr algn="ctr">
                        <a:lnSpc>
                          <a:spcPts val="2659"/>
                        </a:lnSpc>
                        <a:defRPr/>
                      </a:pPr>
                      <a:r>
                        <a:rPr lang="en-US" sz="2200" b="1" dirty="0">
                          <a:solidFill>
                            <a:schemeClr val="bg1"/>
                          </a:solidFill>
                          <a:latin typeface="+mj-lt"/>
                        </a:rPr>
                        <a:t>Original Medicare</a:t>
                      </a: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319B42"/>
                    </a:solidFill>
                  </a:tcPr>
                </a:tc>
                <a:tc>
                  <a:txBody>
                    <a:bodyPr/>
                    <a:lstStyle/>
                    <a:p>
                      <a:pPr algn="ctr">
                        <a:lnSpc>
                          <a:spcPts val="2659"/>
                        </a:lnSpc>
                        <a:defRPr/>
                      </a:pPr>
                      <a:r>
                        <a:rPr lang="en-US" sz="2200" b="1" dirty="0">
                          <a:solidFill>
                            <a:schemeClr val="bg1"/>
                          </a:solidFill>
                          <a:latin typeface="+mj-lt"/>
                        </a:rPr>
                        <a:t>Medicare Advantage</a:t>
                      </a: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319B42"/>
                    </a:solidFill>
                  </a:tcPr>
                </a:tc>
                <a:extLst>
                  <a:ext uri="{0D108BD9-81ED-4DB2-BD59-A6C34878D82A}">
                    <a16:rowId xmlns:a16="http://schemas.microsoft.com/office/drawing/2014/main" val="10000"/>
                  </a:ext>
                </a:extLst>
              </a:tr>
              <a:tr h="2348483">
                <a:tc>
                  <a:txBody>
                    <a:bodyPr/>
                    <a:lstStyle/>
                    <a:p>
                      <a:pPr algn="ctr">
                        <a:lnSpc>
                          <a:spcPct val="100000"/>
                        </a:lnSpc>
                        <a:defRPr/>
                      </a:pPr>
                      <a:r>
                        <a:rPr lang="en-US" sz="2200" kern="1200" dirty="0">
                          <a:solidFill>
                            <a:srgbClr val="333F48"/>
                          </a:solidFill>
                          <a:effectLst/>
                          <a:latin typeface="+mj-lt"/>
                          <a:ea typeface="+mn-ea"/>
                          <a:cs typeface="+mn-cs"/>
                        </a:rPr>
                        <a:t>While you may pay a premium, deductible and coinsurance, your out-of-pocket costs may be more predictable</a:t>
                      </a:r>
                      <a:r>
                        <a:rPr lang="en-US" sz="2200" kern="1200" dirty="0">
                          <a:solidFill>
                            <a:schemeClr val="tx1"/>
                          </a:solidFill>
                          <a:effectLst/>
                          <a:latin typeface="+mj-lt"/>
                          <a:ea typeface="+mn-ea"/>
                          <a:cs typeface="+mn-cs"/>
                        </a:rPr>
                        <a:t>.</a:t>
                      </a:r>
                      <a:endParaRPr lang="en-US" sz="2200" dirty="0">
                        <a:solidFill>
                          <a:srgbClr val="333F48"/>
                        </a:solidFill>
                        <a:latin typeface="+mj-lt"/>
                      </a:endParaRP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tcPr>
                </a:tc>
                <a:tc>
                  <a:txBody>
                    <a:bodyPr/>
                    <a:lstStyle/>
                    <a:p>
                      <a:pPr algn="ctr">
                        <a:lnSpc>
                          <a:spcPts val="2659"/>
                        </a:lnSpc>
                        <a:defRPr/>
                      </a:pPr>
                      <a:r>
                        <a:rPr lang="en-US" sz="2200" dirty="0">
                          <a:solidFill>
                            <a:srgbClr val="333F48"/>
                          </a:solidFill>
                          <a:latin typeface="+mj-lt"/>
                        </a:rPr>
                        <a:t>Risk of surprise out-of-pocket costs that may quickly build up if you get sick. </a:t>
                      </a: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pic>
        <p:nvPicPr>
          <p:cNvPr id="14" name="Picture 13" descr="A doctor showing a tablet to a person&#10;&#10;Description automatically generated">
            <a:extLst>
              <a:ext uri="{FF2B5EF4-FFF2-40B4-BE49-F238E27FC236}">
                <a16:creationId xmlns:a16="http://schemas.microsoft.com/office/drawing/2014/main" id="{36EB2C70-F9A9-F3AF-4C3B-45466667FB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29800" y="2316926"/>
            <a:ext cx="8279596" cy="6362700"/>
          </a:xfrm>
          <a:prstGeom prst="rect">
            <a:avLst/>
          </a:prstGeom>
        </p:spPr>
      </p:pic>
      <p:pic>
        <p:nvPicPr>
          <p:cNvPr id="3" name="Picture 2">
            <a:extLst>
              <a:ext uri="{FF2B5EF4-FFF2-40B4-BE49-F238E27FC236}">
                <a16:creationId xmlns:a16="http://schemas.microsoft.com/office/drawing/2014/main" id="{45C56873-EF83-BCCE-9358-CB932FB907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31393" y="6667500"/>
            <a:ext cx="4361610" cy="564327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6" name="Freeform 6"/>
          <p:cNvSpPr/>
          <p:nvPr/>
        </p:nvSpPr>
        <p:spPr>
          <a:xfrm>
            <a:off x="-282672" y="-514350"/>
            <a:ext cx="1575896" cy="11433312"/>
          </a:xfrm>
          <a:custGeom>
            <a:avLst/>
            <a:gdLst/>
            <a:ahLst/>
            <a:cxnLst/>
            <a:rect l="l" t="t" r="r" b="b"/>
            <a:pathLst>
              <a:path w="415051" h="3011243">
                <a:moveTo>
                  <a:pt x="0" y="0"/>
                </a:moveTo>
                <a:lnTo>
                  <a:pt x="415051" y="0"/>
                </a:lnTo>
                <a:lnTo>
                  <a:pt x="415051" y="3011243"/>
                </a:lnTo>
                <a:lnTo>
                  <a:pt x="0" y="3011243"/>
                </a:lnTo>
                <a:lnTo>
                  <a:pt x="0" y="0"/>
                </a:lnTo>
              </a:path>
            </a:pathLst>
          </a:custGeom>
          <a:solidFill>
            <a:srgbClr val="319B42"/>
          </a:solidFill>
        </p:spPr>
        <p:txBody>
          <a:bodyPr/>
          <a:lstStyle/>
          <a:p>
            <a:endParaRPr lang="en-US"/>
          </a:p>
        </p:txBody>
      </p:sp>
      <p:sp>
        <p:nvSpPr>
          <p:cNvPr id="8" name="TextBox 8"/>
          <p:cNvSpPr txBox="1"/>
          <p:nvPr/>
        </p:nvSpPr>
        <p:spPr>
          <a:xfrm>
            <a:off x="1555532" y="290642"/>
            <a:ext cx="8095597" cy="818087"/>
          </a:xfrm>
          <a:prstGeom prst="rect">
            <a:avLst/>
          </a:prstGeom>
        </p:spPr>
        <p:txBody>
          <a:bodyPr lIns="0" tIns="0" rIns="0" bIns="0" rtlCol="0" anchor="t">
            <a:spAutoFit/>
          </a:bodyPr>
          <a:lstStyle/>
          <a:p>
            <a:pPr>
              <a:lnSpc>
                <a:spcPts val="6244"/>
              </a:lnSpc>
            </a:pPr>
            <a:r>
              <a:rPr lang="en-US" sz="5946" dirty="0">
                <a:solidFill>
                  <a:srgbClr val="333F48"/>
                </a:solidFill>
                <a:latin typeface="Anton"/>
              </a:rPr>
              <a:t>THE FIVE MAIN DIFFERENCES </a:t>
            </a:r>
          </a:p>
        </p:txBody>
      </p:sp>
      <p:sp>
        <p:nvSpPr>
          <p:cNvPr id="9" name="TextBox 9"/>
          <p:cNvSpPr txBox="1"/>
          <p:nvPr/>
        </p:nvSpPr>
        <p:spPr>
          <a:xfrm>
            <a:off x="1555531" y="1409700"/>
            <a:ext cx="5073869" cy="460254"/>
          </a:xfrm>
          <a:prstGeom prst="rect">
            <a:avLst/>
          </a:prstGeom>
        </p:spPr>
        <p:txBody>
          <a:bodyPr wrap="square" lIns="0" tIns="0" rIns="0" bIns="0" rtlCol="0" anchor="t">
            <a:spAutoFit/>
          </a:bodyPr>
          <a:lstStyle/>
          <a:p>
            <a:pPr>
              <a:lnSpc>
                <a:spcPts val="3779"/>
              </a:lnSpc>
              <a:spcBef>
                <a:spcPct val="0"/>
              </a:spcBef>
            </a:pPr>
            <a:r>
              <a:rPr lang="en-US" sz="2800" b="1" dirty="0">
                <a:solidFill>
                  <a:srgbClr val="333F48"/>
                </a:solidFill>
                <a:latin typeface="+mj-lt"/>
              </a:rPr>
              <a:t>5. Approvals and Authorizations</a:t>
            </a:r>
          </a:p>
        </p:txBody>
      </p:sp>
      <p:graphicFrame>
        <p:nvGraphicFramePr>
          <p:cNvPr id="10" name="Table 10"/>
          <p:cNvGraphicFramePr>
            <a:graphicFrameLocks noGrp="1"/>
          </p:cNvGraphicFramePr>
          <p:nvPr>
            <p:extLst>
              <p:ext uri="{D42A27DB-BD31-4B8C-83A1-F6EECF244321}">
                <p14:modId xmlns:p14="http://schemas.microsoft.com/office/powerpoint/2010/main" val="632964144"/>
              </p:ext>
            </p:extLst>
          </p:nvPr>
        </p:nvGraphicFramePr>
        <p:xfrm>
          <a:off x="1555532" y="2085218"/>
          <a:ext cx="7837872" cy="6665650"/>
        </p:xfrm>
        <a:graphic>
          <a:graphicData uri="http://schemas.openxmlformats.org/drawingml/2006/table">
            <a:tbl>
              <a:tblPr/>
              <a:tblGrid>
                <a:gridCol w="3918936">
                  <a:extLst>
                    <a:ext uri="{9D8B030D-6E8A-4147-A177-3AD203B41FA5}">
                      <a16:colId xmlns:a16="http://schemas.microsoft.com/office/drawing/2014/main" val="20000"/>
                    </a:ext>
                  </a:extLst>
                </a:gridCol>
                <a:gridCol w="3918936">
                  <a:extLst>
                    <a:ext uri="{9D8B030D-6E8A-4147-A177-3AD203B41FA5}">
                      <a16:colId xmlns:a16="http://schemas.microsoft.com/office/drawing/2014/main" val="20001"/>
                    </a:ext>
                  </a:extLst>
                </a:gridCol>
              </a:tblGrid>
              <a:tr h="832650">
                <a:tc>
                  <a:txBody>
                    <a:bodyPr/>
                    <a:lstStyle/>
                    <a:p>
                      <a:pPr algn="ctr">
                        <a:lnSpc>
                          <a:spcPts val="2659"/>
                        </a:lnSpc>
                        <a:defRPr/>
                      </a:pPr>
                      <a:r>
                        <a:rPr lang="en-US" sz="2200" b="1" dirty="0">
                          <a:solidFill>
                            <a:schemeClr val="bg1"/>
                          </a:solidFill>
                          <a:latin typeface="+mj-lt"/>
                        </a:rPr>
                        <a:t>Original Medicare</a:t>
                      </a: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319B42"/>
                    </a:solidFill>
                  </a:tcPr>
                </a:tc>
                <a:tc>
                  <a:txBody>
                    <a:bodyPr/>
                    <a:lstStyle/>
                    <a:p>
                      <a:pPr algn="ctr">
                        <a:lnSpc>
                          <a:spcPts val="2659"/>
                        </a:lnSpc>
                        <a:defRPr/>
                      </a:pPr>
                      <a:r>
                        <a:rPr lang="en-US" sz="2200" b="1" dirty="0">
                          <a:solidFill>
                            <a:schemeClr val="bg1"/>
                          </a:solidFill>
                          <a:latin typeface="+mj-lt"/>
                        </a:rPr>
                        <a:t>Medicare Advantage</a:t>
                      </a: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solidFill>
                      <a:srgbClr val="319B42"/>
                    </a:solidFill>
                  </a:tcPr>
                </a:tc>
                <a:extLst>
                  <a:ext uri="{0D108BD9-81ED-4DB2-BD59-A6C34878D82A}">
                    <a16:rowId xmlns:a16="http://schemas.microsoft.com/office/drawing/2014/main" val="10000"/>
                  </a:ext>
                </a:extLst>
              </a:tr>
              <a:tr h="5833000">
                <a:tc>
                  <a:txBody>
                    <a:bodyPr/>
                    <a:lstStyle/>
                    <a:p>
                      <a:pPr algn="ctr">
                        <a:lnSpc>
                          <a:spcPts val="2659"/>
                        </a:lnSpc>
                        <a:defRPr/>
                      </a:pPr>
                      <a:r>
                        <a:rPr lang="en-US" sz="2200" dirty="0">
                          <a:solidFill>
                            <a:srgbClr val="333F48"/>
                          </a:solidFill>
                          <a:latin typeface="+mj-lt"/>
                        </a:rPr>
                        <a:t>Rarely require authorizations and approvals for any </a:t>
                      </a:r>
                      <a:br>
                        <a:rPr lang="en-US" sz="2200" dirty="0">
                          <a:solidFill>
                            <a:srgbClr val="333F48"/>
                          </a:solidFill>
                          <a:latin typeface="+mj-lt"/>
                        </a:rPr>
                      </a:br>
                      <a:r>
                        <a:rPr lang="en-US" sz="2200" dirty="0">
                          <a:solidFill>
                            <a:srgbClr val="333F48"/>
                          </a:solidFill>
                          <a:latin typeface="+mj-lt"/>
                        </a:rPr>
                        <a:t>medical care.</a:t>
                      </a: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tcPr>
                </a:tc>
                <a:tc>
                  <a:txBody>
                    <a:bodyPr/>
                    <a:lstStyle/>
                    <a:p>
                      <a:pPr algn="ctr">
                        <a:lnSpc>
                          <a:spcPct val="100000"/>
                        </a:lnSpc>
                        <a:defRPr/>
                      </a:pPr>
                      <a:r>
                        <a:rPr lang="en-US" sz="2200" b="0" kern="1200" dirty="0">
                          <a:solidFill>
                            <a:srgbClr val="333F48"/>
                          </a:solidFill>
                          <a:effectLst/>
                          <a:latin typeface="+mj-lt"/>
                          <a:ea typeface="+mn-ea"/>
                          <a:cs typeface="+mn-cs"/>
                        </a:rPr>
                        <a:t>In 2026, 99% of MA enrollees are in plans that require prior authorization for some services. It's especially common for inpatient hospital stays (97%), SNF (95%), Part B drugs (94%), and home health (90%). </a:t>
                      </a:r>
                    </a:p>
                    <a:p>
                      <a:pPr algn="ctr">
                        <a:lnSpc>
                          <a:spcPct val="100000"/>
                        </a:lnSpc>
                        <a:defRPr/>
                      </a:pPr>
                      <a:endParaRPr lang="en-US" sz="2200" b="0" kern="1200" dirty="0">
                        <a:solidFill>
                          <a:srgbClr val="333F48"/>
                        </a:solidFill>
                        <a:effectLst/>
                        <a:latin typeface="+mj-lt"/>
                        <a:ea typeface="+mn-ea"/>
                        <a:cs typeface="+mn-cs"/>
                      </a:endParaRPr>
                    </a:p>
                    <a:p>
                      <a:pPr algn="ctr">
                        <a:lnSpc>
                          <a:spcPct val="100000"/>
                        </a:lnSpc>
                        <a:defRPr/>
                      </a:pPr>
                      <a:endParaRPr lang="en-US" sz="2200" b="0" kern="1200" dirty="0">
                        <a:solidFill>
                          <a:srgbClr val="333F48"/>
                        </a:solidFill>
                        <a:effectLst/>
                        <a:latin typeface="+mj-lt"/>
                        <a:ea typeface="+mn-ea"/>
                        <a:cs typeface="+mn-cs"/>
                      </a:endParaRPr>
                    </a:p>
                    <a:p>
                      <a:pPr algn="ctr">
                        <a:lnSpc>
                          <a:spcPct val="100000"/>
                        </a:lnSpc>
                        <a:defRPr/>
                      </a:pPr>
                      <a:endParaRPr lang="en-US" sz="1800" kern="1200" dirty="0">
                        <a:solidFill>
                          <a:srgbClr val="333F48"/>
                        </a:solidFill>
                        <a:effectLst/>
                        <a:latin typeface="+mn-lt"/>
                        <a:ea typeface="+mn-ea"/>
                        <a:cs typeface="+mn-cs"/>
                      </a:endParaRPr>
                    </a:p>
                    <a:p>
                      <a:pPr algn="ctr">
                        <a:lnSpc>
                          <a:spcPct val="100000"/>
                        </a:lnSpc>
                        <a:defRPr/>
                      </a:pPr>
                      <a:endParaRPr lang="en-US" sz="1800" kern="1200" dirty="0">
                        <a:solidFill>
                          <a:srgbClr val="333F48"/>
                        </a:solidFill>
                        <a:effectLst/>
                        <a:latin typeface="+mn-lt"/>
                        <a:ea typeface="+mn-ea"/>
                        <a:cs typeface="+mn-cs"/>
                      </a:endParaRPr>
                    </a:p>
                    <a:p>
                      <a:pPr algn="ctr">
                        <a:lnSpc>
                          <a:spcPct val="100000"/>
                        </a:lnSpc>
                        <a:defRPr/>
                      </a:pPr>
                      <a:r>
                        <a:rPr lang="en-US" sz="1100" b="1" dirty="0">
                          <a:solidFill>
                            <a:srgbClr val="333F48"/>
                          </a:solidFill>
                          <a:latin typeface="+mj-lt"/>
                        </a:rPr>
                        <a:t>https://www.kff.org/medicare/medicare-advantage-in-2026-premiums-out-of-pocket-limits-supplemental-benefits-and-prior-authorization/?utm_source=chatgpt.com</a:t>
                      </a:r>
                    </a:p>
                  </a:txBody>
                  <a:tcPr marL="190500" marR="190500" marT="190500" marB="190500" anchor="ctr">
                    <a:lnL w="38100" cap="flat" cmpd="sng" algn="ctr">
                      <a:solidFill>
                        <a:srgbClr val="99ACFF"/>
                      </a:solidFill>
                      <a:prstDash val="solid"/>
                      <a:round/>
                      <a:headEnd type="none" w="med" len="med"/>
                      <a:tailEnd type="none" w="med" len="med"/>
                    </a:lnL>
                    <a:lnR w="38100" cap="flat" cmpd="sng" algn="ctr">
                      <a:solidFill>
                        <a:srgbClr val="99ACFF"/>
                      </a:solidFill>
                      <a:prstDash val="solid"/>
                      <a:round/>
                      <a:headEnd type="none" w="med" len="med"/>
                      <a:tailEnd type="none" w="med" len="med"/>
                    </a:lnR>
                    <a:lnT w="38100" cap="flat" cmpd="sng" algn="ctr">
                      <a:solidFill>
                        <a:srgbClr val="99ACFF"/>
                      </a:solidFill>
                      <a:prstDash val="solid"/>
                      <a:round/>
                      <a:headEnd type="none" w="med" len="med"/>
                      <a:tailEnd type="none" w="med" len="med"/>
                    </a:lnT>
                    <a:lnB w="38100" cap="flat" cmpd="sng" algn="ctr">
                      <a:solidFill>
                        <a:srgbClr val="99ACFF"/>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pic>
        <p:nvPicPr>
          <p:cNvPr id="12" name="Picture 11" descr="A paper with a pen and glasses on a table&#10;&#10;Description automatically generated">
            <a:extLst>
              <a:ext uri="{FF2B5EF4-FFF2-40B4-BE49-F238E27FC236}">
                <a16:creationId xmlns:a16="http://schemas.microsoft.com/office/drawing/2014/main" id="{F1381F4F-9172-21DD-AF50-19CEF4D4AD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29800" y="2247900"/>
            <a:ext cx="8246814" cy="6370664"/>
          </a:xfrm>
          <a:prstGeom prst="rect">
            <a:avLst/>
          </a:prstGeom>
        </p:spPr>
      </p:pic>
      <p:pic>
        <p:nvPicPr>
          <p:cNvPr id="3" name="Picture 2">
            <a:extLst>
              <a:ext uri="{FF2B5EF4-FFF2-40B4-BE49-F238E27FC236}">
                <a16:creationId xmlns:a16="http://schemas.microsoft.com/office/drawing/2014/main" id="{E06939F4-2559-FCC0-8856-082D2BA473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31393" y="6667500"/>
            <a:ext cx="4361610" cy="564327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4" name="Freeform 4"/>
          <p:cNvSpPr/>
          <p:nvPr/>
        </p:nvSpPr>
        <p:spPr>
          <a:xfrm>
            <a:off x="0" y="2277828"/>
            <a:ext cx="9372600" cy="5731343"/>
          </a:xfrm>
          <a:custGeom>
            <a:avLst/>
            <a:gdLst/>
            <a:ahLst/>
            <a:cxnLst/>
            <a:rect l="l" t="t" r="r" b="b"/>
            <a:pathLst>
              <a:path w="2670639" h="1509490">
                <a:moveTo>
                  <a:pt x="0" y="0"/>
                </a:moveTo>
                <a:lnTo>
                  <a:pt x="2670639" y="0"/>
                </a:lnTo>
                <a:lnTo>
                  <a:pt x="2670639" y="1509490"/>
                </a:lnTo>
                <a:lnTo>
                  <a:pt x="0" y="1509490"/>
                </a:lnTo>
                <a:lnTo>
                  <a:pt x="0" y="0"/>
                </a:lnTo>
              </a:path>
            </a:pathLst>
          </a:custGeom>
          <a:solidFill>
            <a:srgbClr val="333F48"/>
          </a:solidFill>
        </p:spPr>
        <p:txBody>
          <a:bodyPr/>
          <a:lstStyle/>
          <a:p>
            <a:endParaRPr lang="en-US"/>
          </a:p>
        </p:txBody>
      </p:sp>
      <p:sp>
        <p:nvSpPr>
          <p:cNvPr id="6" name="TextBox 6"/>
          <p:cNvSpPr txBox="1"/>
          <p:nvPr/>
        </p:nvSpPr>
        <p:spPr>
          <a:xfrm>
            <a:off x="2048326" y="3016127"/>
            <a:ext cx="6037576" cy="2799022"/>
          </a:xfrm>
          <a:prstGeom prst="rect">
            <a:avLst/>
          </a:prstGeom>
        </p:spPr>
        <p:txBody>
          <a:bodyPr lIns="0" tIns="0" rIns="0" bIns="0" rtlCol="0" anchor="t">
            <a:spAutoFit/>
          </a:bodyPr>
          <a:lstStyle/>
          <a:p>
            <a:pPr>
              <a:lnSpc>
                <a:spcPts val="7294"/>
              </a:lnSpc>
            </a:pPr>
            <a:r>
              <a:rPr lang="en-US" sz="6946" dirty="0">
                <a:solidFill>
                  <a:srgbClr val="FFFFFF"/>
                </a:solidFill>
                <a:latin typeface="Anton"/>
              </a:rPr>
              <a:t>UNDERSTANDING MEDICARE ADVANTAGE</a:t>
            </a:r>
          </a:p>
        </p:txBody>
      </p:sp>
      <p:sp>
        <p:nvSpPr>
          <p:cNvPr id="7" name="TextBox 7"/>
          <p:cNvSpPr txBox="1"/>
          <p:nvPr/>
        </p:nvSpPr>
        <p:spPr>
          <a:xfrm>
            <a:off x="2048326" y="5719657"/>
            <a:ext cx="7095674" cy="1369990"/>
          </a:xfrm>
          <a:prstGeom prst="rect">
            <a:avLst/>
          </a:prstGeom>
        </p:spPr>
        <p:txBody>
          <a:bodyPr lIns="0" tIns="0" rIns="0" bIns="0" rtlCol="0" anchor="t">
            <a:spAutoFit/>
          </a:bodyPr>
          <a:lstStyle/>
          <a:p>
            <a:pPr>
              <a:lnSpc>
                <a:spcPts val="3558"/>
              </a:lnSpc>
            </a:pPr>
            <a:r>
              <a:rPr lang="en-US" sz="2965" dirty="0">
                <a:solidFill>
                  <a:srgbClr val="FFFFFF"/>
                </a:solidFill>
                <a:latin typeface="+mj-lt"/>
              </a:rPr>
              <a:t>Savings in your retirement years sound appealing until you are faced with denials, limited choices and hidden costs.</a:t>
            </a:r>
          </a:p>
        </p:txBody>
      </p:sp>
      <p:pic>
        <p:nvPicPr>
          <p:cNvPr id="9" name="Picture 8" descr="A person and person looking at a piece of paper&#10;&#10;Description automatically generated">
            <a:extLst>
              <a:ext uri="{FF2B5EF4-FFF2-40B4-BE49-F238E27FC236}">
                <a16:creationId xmlns:a16="http://schemas.microsoft.com/office/drawing/2014/main" id="{8BDC2F60-2C57-A317-609E-703DEAFFD2E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8002"/>
          <a:stretch/>
        </p:blipFill>
        <p:spPr>
          <a:xfrm>
            <a:off x="8915400" y="2277828"/>
            <a:ext cx="9372600" cy="5731343"/>
          </a:xfrm>
          <a:prstGeom prst="rect">
            <a:avLst/>
          </a:prstGeom>
        </p:spPr>
      </p:pic>
      <p:pic>
        <p:nvPicPr>
          <p:cNvPr id="3" name="Picture 2">
            <a:extLst>
              <a:ext uri="{FF2B5EF4-FFF2-40B4-BE49-F238E27FC236}">
                <a16:creationId xmlns:a16="http://schemas.microsoft.com/office/drawing/2014/main" id="{982B07BF-0384-A7A4-CE51-9B91F21516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31393" y="6667500"/>
            <a:ext cx="4361610" cy="564327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4" name="Freeform 4"/>
          <p:cNvSpPr/>
          <p:nvPr/>
        </p:nvSpPr>
        <p:spPr>
          <a:xfrm>
            <a:off x="8630276" y="419100"/>
            <a:ext cx="9363721" cy="9525000"/>
          </a:xfrm>
          <a:custGeom>
            <a:avLst/>
            <a:gdLst/>
            <a:ahLst/>
            <a:cxnLst/>
            <a:rect l="l" t="t" r="r" b="b"/>
            <a:pathLst>
              <a:path w="2466165" h="2656474">
                <a:moveTo>
                  <a:pt x="0" y="0"/>
                </a:moveTo>
                <a:lnTo>
                  <a:pt x="2466165" y="0"/>
                </a:lnTo>
                <a:lnTo>
                  <a:pt x="2466165" y="2656474"/>
                </a:lnTo>
                <a:lnTo>
                  <a:pt x="0" y="2656474"/>
                </a:lnTo>
                <a:lnTo>
                  <a:pt x="0" y="0"/>
                </a:lnTo>
              </a:path>
            </a:pathLst>
          </a:custGeom>
          <a:solidFill>
            <a:srgbClr val="333F48"/>
          </a:solidFill>
        </p:spPr>
        <p:txBody>
          <a:bodyPr/>
          <a:lstStyle/>
          <a:p>
            <a:endParaRPr lang="en-US" dirty="0"/>
          </a:p>
        </p:txBody>
      </p:sp>
      <p:sp>
        <p:nvSpPr>
          <p:cNvPr id="6" name="TextBox 6"/>
          <p:cNvSpPr txBox="1"/>
          <p:nvPr/>
        </p:nvSpPr>
        <p:spPr>
          <a:xfrm>
            <a:off x="9800771" y="861144"/>
            <a:ext cx="6801758" cy="760911"/>
          </a:xfrm>
          <a:prstGeom prst="rect">
            <a:avLst/>
          </a:prstGeom>
        </p:spPr>
        <p:txBody>
          <a:bodyPr lIns="0" tIns="0" rIns="0" bIns="0" rtlCol="0" anchor="t">
            <a:spAutoFit/>
          </a:bodyPr>
          <a:lstStyle/>
          <a:p>
            <a:pPr algn="ctr">
              <a:lnSpc>
                <a:spcPts val="5719"/>
              </a:lnSpc>
            </a:pPr>
            <a:r>
              <a:rPr lang="en-US" sz="5446" dirty="0">
                <a:solidFill>
                  <a:srgbClr val="FFFFFF"/>
                </a:solidFill>
                <a:latin typeface="Anton"/>
              </a:rPr>
              <a:t>KNOW THE STATISTICS</a:t>
            </a:r>
          </a:p>
        </p:txBody>
      </p:sp>
      <p:sp>
        <p:nvSpPr>
          <p:cNvPr id="7" name="TextBox 7"/>
          <p:cNvSpPr txBox="1"/>
          <p:nvPr/>
        </p:nvSpPr>
        <p:spPr>
          <a:xfrm>
            <a:off x="9144000" y="1953167"/>
            <a:ext cx="8115300" cy="861774"/>
          </a:xfrm>
          <a:prstGeom prst="rect">
            <a:avLst/>
          </a:prstGeom>
        </p:spPr>
        <p:txBody>
          <a:bodyPr lIns="0" tIns="0" rIns="0" bIns="0" rtlCol="0" anchor="t">
            <a:spAutoFit/>
          </a:bodyPr>
          <a:lstStyle/>
          <a:p>
            <a:pPr>
              <a:lnSpc>
                <a:spcPct val="100000"/>
              </a:lnSpc>
            </a:pPr>
            <a:r>
              <a:rPr lang="en-US" sz="2800" dirty="0">
                <a:solidFill>
                  <a:schemeClr val="bg1"/>
                </a:solidFill>
                <a:latin typeface="+mj-lt"/>
              </a:rPr>
              <a:t>99% of Medicare Advantage enrollees are in plans requiring prior authorization for some services</a:t>
            </a:r>
            <a:r>
              <a:rPr lang="en-US" sz="2800" b="1" dirty="0"/>
              <a:t>.”</a:t>
            </a:r>
            <a:endParaRPr lang="en-US" sz="2800" dirty="0">
              <a:solidFill>
                <a:srgbClr val="FFFFFF"/>
              </a:solidFill>
              <a:latin typeface="+mj-lt"/>
              <a:cs typeface="Poppins" panose="020B0604020202020204" charset="0"/>
            </a:endParaRPr>
          </a:p>
        </p:txBody>
      </p:sp>
      <p:sp>
        <p:nvSpPr>
          <p:cNvPr id="8" name="TextBox 8"/>
          <p:cNvSpPr txBox="1"/>
          <p:nvPr/>
        </p:nvSpPr>
        <p:spPr>
          <a:xfrm>
            <a:off x="9144000" y="3047401"/>
            <a:ext cx="8115300" cy="1121910"/>
          </a:xfrm>
          <a:prstGeom prst="rect">
            <a:avLst/>
          </a:prstGeom>
        </p:spPr>
        <p:txBody>
          <a:bodyPr lIns="0" tIns="0" rIns="0" bIns="0" rtlCol="0" anchor="t">
            <a:spAutoFit/>
          </a:bodyPr>
          <a:lstStyle/>
          <a:p>
            <a:pPr>
              <a:lnSpc>
                <a:spcPts val="2939"/>
              </a:lnSpc>
            </a:pPr>
            <a:r>
              <a:rPr lang="en-US" sz="2799" dirty="0">
                <a:solidFill>
                  <a:srgbClr val="FFFFFF"/>
                </a:solidFill>
                <a:latin typeface="+mj-lt"/>
                <a:cs typeface="Poppins" panose="020B0604020202020204" charset="0"/>
              </a:rPr>
              <a:t>79% of the time, issues related to prior authorization process led to patients abandoning the physician’s recommended course of treatment</a:t>
            </a:r>
            <a:r>
              <a:rPr lang="en-US" sz="2799" dirty="0">
                <a:solidFill>
                  <a:srgbClr val="FFFFFF"/>
                </a:solidFill>
                <a:latin typeface="Poppins" panose="020B0604020202020204" charset="0"/>
                <a:cs typeface="Poppins" panose="020B0604020202020204" charset="0"/>
              </a:rPr>
              <a:t>.</a:t>
            </a:r>
            <a:r>
              <a:rPr lang="en-US" sz="1600" baseline="30000" dirty="0">
                <a:solidFill>
                  <a:srgbClr val="FFFFFF"/>
                </a:solidFill>
                <a:latin typeface="Poppins" panose="020B0604020202020204" charset="0"/>
                <a:cs typeface="Poppins" panose="020B0604020202020204" charset="0"/>
              </a:rPr>
              <a:t>2</a:t>
            </a:r>
          </a:p>
        </p:txBody>
      </p:sp>
      <p:sp>
        <p:nvSpPr>
          <p:cNvPr id="9" name="TextBox 9"/>
          <p:cNvSpPr txBox="1"/>
          <p:nvPr/>
        </p:nvSpPr>
        <p:spPr>
          <a:xfrm>
            <a:off x="9144000" y="4554234"/>
            <a:ext cx="8115300" cy="758077"/>
          </a:xfrm>
          <a:prstGeom prst="rect">
            <a:avLst/>
          </a:prstGeom>
        </p:spPr>
        <p:txBody>
          <a:bodyPr lIns="0" tIns="0" rIns="0" bIns="0" rtlCol="0" anchor="t">
            <a:spAutoFit/>
          </a:bodyPr>
          <a:lstStyle/>
          <a:p>
            <a:pPr>
              <a:lnSpc>
                <a:spcPts val="2939"/>
              </a:lnSpc>
            </a:pPr>
            <a:r>
              <a:rPr lang="en-US" sz="2799" dirty="0">
                <a:solidFill>
                  <a:srgbClr val="FFFFFF"/>
                </a:solidFill>
                <a:latin typeface="+mj-lt"/>
                <a:cs typeface="Poppins" panose="020B0604020202020204" charset="0"/>
              </a:rPr>
              <a:t>95% of physicians polled said authorizations delayed medical care</a:t>
            </a:r>
            <a:r>
              <a:rPr lang="en-US" sz="2799" dirty="0">
                <a:solidFill>
                  <a:srgbClr val="FFFFFF"/>
                </a:solidFill>
                <a:latin typeface="Poppins" panose="020B0604020202020204" charset="0"/>
                <a:cs typeface="Poppins" panose="020B0604020202020204" charset="0"/>
              </a:rPr>
              <a:t>.</a:t>
            </a:r>
            <a:r>
              <a:rPr lang="en-US" sz="1600" baseline="30000" dirty="0">
                <a:solidFill>
                  <a:srgbClr val="FFFFFF"/>
                </a:solidFill>
                <a:latin typeface="Poppins" panose="020B0604020202020204" charset="0"/>
                <a:cs typeface="Poppins" panose="020B0604020202020204" charset="0"/>
              </a:rPr>
              <a:t>2</a:t>
            </a:r>
            <a:endParaRPr lang="en-US" sz="1600" dirty="0">
              <a:solidFill>
                <a:srgbClr val="FFFFFF"/>
              </a:solidFill>
              <a:latin typeface="Poppins" panose="020B0604020202020204" charset="0"/>
              <a:cs typeface="Poppins" panose="020B0604020202020204" charset="0"/>
            </a:endParaRPr>
          </a:p>
        </p:txBody>
      </p:sp>
      <p:sp>
        <p:nvSpPr>
          <p:cNvPr id="10" name="TextBox 10"/>
          <p:cNvSpPr txBox="1"/>
          <p:nvPr/>
        </p:nvSpPr>
        <p:spPr>
          <a:xfrm>
            <a:off x="9144000" y="5642626"/>
            <a:ext cx="8115300" cy="1117485"/>
          </a:xfrm>
          <a:prstGeom prst="rect">
            <a:avLst/>
          </a:prstGeom>
        </p:spPr>
        <p:txBody>
          <a:bodyPr lIns="0" tIns="0" rIns="0" bIns="0" rtlCol="0" anchor="t">
            <a:spAutoFit/>
          </a:bodyPr>
          <a:lstStyle/>
          <a:p>
            <a:pPr>
              <a:lnSpc>
                <a:spcPts val="2939"/>
              </a:lnSpc>
            </a:pPr>
            <a:r>
              <a:rPr lang="en-US" sz="2799" dirty="0">
                <a:solidFill>
                  <a:srgbClr val="FFFFFF"/>
                </a:solidFill>
                <a:latin typeface="+mj-lt"/>
                <a:cs typeface="Poppins" panose="020B0604020202020204" charset="0"/>
              </a:rPr>
              <a:t>More than 1 in 4 physicians (29%) report that the prior authorization process has led to a serious adverse event for a patient in their care.</a:t>
            </a:r>
            <a:r>
              <a:rPr lang="en-US" sz="1600" baseline="30000" dirty="0">
                <a:solidFill>
                  <a:srgbClr val="FFFFFF"/>
                </a:solidFill>
                <a:latin typeface="Poppins" panose="020B0604020202020204" charset="0"/>
                <a:cs typeface="Poppins" panose="020B0604020202020204" charset="0"/>
              </a:rPr>
              <a:t>2</a:t>
            </a:r>
            <a:endParaRPr lang="en-US" sz="1600" dirty="0">
              <a:solidFill>
                <a:srgbClr val="FFFFFF"/>
              </a:solidFill>
              <a:latin typeface="+mj-lt"/>
              <a:cs typeface="Poppins" panose="020B0604020202020204" charset="0"/>
            </a:endParaRPr>
          </a:p>
        </p:txBody>
      </p:sp>
      <p:sp>
        <p:nvSpPr>
          <p:cNvPr id="11" name="TextBox 11"/>
          <p:cNvSpPr txBox="1"/>
          <p:nvPr/>
        </p:nvSpPr>
        <p:spPr>
          <a:xfrm>
            <a:off x="9144000" y="7064911"/>
            <a:ext cx="8115300" cy="745589"/>
          </a:xfrm>
          <a:prstGeom prst="rect">
            <a:avLst/>
          </a:prstGeom>
        </p:spPr>
        <p:txBody>
          <a:bodyPr lIns="0" tIns="0" rIns="0" bIns="0" rtlCol="0" anchor="t">
            <a:spAutoFit/>
          </a:bodyPr>
          <a:lstStyle/>
          <a:p>
            <a:pPr>
              <a:lnSpc>
                <a:spcPts val="2939"/>
              </a:lnSpc>
            </a:pPr>
            <a:r>
              <a:rPr lang="en-US" sz="2799" dirty="0">
                <a:solidFill>
                  <a:srgbClr val="FFFFFF"/>
                </a:solidFill>
                <a:latin typeface="+mj-lt"/>
                <a:cs typeface="Poppins" panose="020B0604020202020204" charset="0"/>
              </a:rPr>
              <a:t>4.1 million Medicare Advantage requested authorizations were denied in 2024.</a:t>
            </a:r>
            <a:r>
              <a:rPr lang="en-US" sz="1600" baseline="30000" dirty="0">
                <a:solidFill>
                  <a:srgbClr val="FFFFFF"/>
                </a:solidFill>
                <a:latin typeface="Poppins" panose="020B0604020202020204" charset="0"/>
                <a:cs typeface="Poppins" panose="020B0604020202020204" charset="0"/>
              </a:rPr>
              <a:t>3</a:t>
            </a:r>
            <a:endParaRPr lang="en-US" sz="1600" dirty="0">
              <a:solidFill>
                <a:srgbClr val="FFFFFF"/>
              </a:solidFill>
              <a:latin typeface="+mj-lt"/>
              <a:cs typeface="Poppins" panose="020B0604020202020204" charset="0"/>
            </a:endParaRPr>
          </a:p>
        </p:txBody>
      </p:sp>
      <p:sp>
        <p:nvSpPr>
          <p:cNvPr id="12" name="TextBox 12"/>
          <p:cNvSpPr txBox="1"/>
          <p:nvPr/>
        </p:nvSpPr>
        <p:spPr>
          <a:xfrm>
            <a:off x="9254486" y="8107680"/>
            <a:ext cx="8115300" cy="1801391"/>
          </a:xfrm>
          <a:prstGeom prst="rect">
            <a:avLst/>
          </a:prstGeom>
        </p:spPr>
        <p:txBody>
          <a:bodyPr wrap="square" lIns="0" tIns="0" rIns="0" bIns="0" rtlCol="0" anchor="t">
            <a:spAutoFit/>
          </a:bodyPr>
          <a:lstStyle/>
          <a:p>
            <a:pPr>
              <a:lnSpc>
                <a:spcPct val="100000"/>
              </a:lnSpc>
              <a:defRPr/>
            </a:pPr>
            <a:r>
              <a:rPr lang="en-US" sz="1600" dirty="0">
                <a:solidFill>
                  <a:schemeClr val="bg1"/>
                </a:solidFill>
                <a:latin typeface="+mj-lt"/>
              </a:rPr>
              <a:t>1. https://www.kff.org/medicare/medicare-advantage-in-2026-premiums-out-of-pocket-limits-supplemental-benefits-and-prior-authorization/?utm_source=chatgpt.com</a:t>
            </a:r>
          </a:p>
          <a:p>
            <a:pPr>
              <a:lnSpc>
                <a:spcPct val="100000"/>
              </a:lnSpc>
            </a:pPr>
            <a:r>
              <a:rPr lang="en-US" sz="1600" dirty="0">
                <a:solidFill>
                  <a:schemeClr val="bg1"/>
                </a:solidFill>
                <a:latin typeface="+mj-lt"/>
              </a:rPr>
              <a:t>2. https://www.ama-assn.org/system/files/prior-authorization-survey.pdf</a:t>
            </a:r>
          </a:p>
          <a:p>
            <a:pPr>
              <a:lnSpc>
                <a:spcPct val="100000"/>
              </a:lnSpc>
            </a:pPr>
            <a:r>
              <a:rPr lang="en-US" sz="1600" dirty="0">
                <a:solidFill>
                  <a:schemeClr val="bg1"/>
                </a:solidFill>
                <a:latin typeface="+mj-lt"/>
              </a:rPr>
              <a:t>3. Medicare Advantage Insurers Made Nearly 53 Million Prior Authorization Determinations in 2024 | KFF</a:t>
            </a:r>
          </a:p>
          <a:p>
            <a:pPr marL="342900" indent="-342900">
              <a:lnSpc>
                <a:spcPts val="2309"/>
              </a:lnSpc>
              <a:buAutoNum type="arabicPeriod"/>
            </a:pPr>
            <a:endParaRPr lang="en-US" sz="1600" dirty="0">
              <a:solidFill>
                <a:schemeClr val="bg1"/>
              </a:solidFill>
            </a:endParaRPr>
          </a:p>
          <a:p>
            <a:pPr marL="342900" indent="-342900">
              <a:lnSpc>
                <a:spcPts val="2309"/>
              </a:lnSpc>
              <a:buAutoNum type="arabicPeriod"/>
            </a:pPr>
            <a:endParaRPr lang="en-US" sz="1600" dirty="0">
              <a:solidFill>
                <a:schemeClr val="bg1"/>
              </a:solidFill>
              <a:latin typeface="+mj-lt"/>
              <a:cs typeface="Poppins" panose="020B0604020202020204" charset="0"/>
            </a:endParaRPr>
          </a:p>
        </p:txBody>
      </p:sp>
      <p:pic>
        <p:nvPicPr>
          <p:cNvPr id="19" name="Picture 18" descr="A doctor working on a computer&#10;&#10;Description automatically generated">
            <a:extLst>
              <a:ext uri="{FF2B5EF4-FFF2-40B4-BE49-F238E27FC236}">
                <a16:creationId xmlns:a16="http://schemas.microsoft.com/office/drawing/2014/main" id="{DB3239D9-6F56-8C72-02EE-E4098434681B}"/>
              </a:ext>
            </a:extLst>
          </p:cNvPr>
          <p:cNvPicPr>
            <a:picLocks noChangeAspect="1"/>
          </p:cNvPicPr>
          <p:nvPr/>
        </p:nvPicPr>
        <p:blipFill rotWithShape="1">
          <a:blip r:embed="rId4"/>
          <a:srcRect t="16050"/>
          <a:stretch/>
        </p:blipFill>
        <p:spPr>
          <a:xfrm>
            <a:off x="582919" y="380697"/>
            <a:ext cx="6808481" cy="8572803"/>
          </a:xfrm>
          <a:prstGeom prst="rect">
            <a:avLst/>
          </a:prstGeom>
        </p:spPr>
      </p:pic>
      <p:sp>
        <p:nvSpPr>
          <p:cNvPr id="15" name="Freeform 15"/>
          <p:cNvSpPr/>
          <p:nvPr/>
        </p:nvSpPr>
        <p:spPr>
          <a:xfrm>
            <a:off x="294003" y="8286673"/>
            <a:ext cx="7371035" cy="1657427"/>
          </a:xfrm>
          <a:custGeom>
            <a:avLst/>
            <a:gdLst/>
            <a:ahLst/>
            <a:cxnLst/>
            <a:rect l="l" t="t" r="r" b="b"/>
            <a:pathLst>
              <a:path w="1941343" h="343107">
                <a:moveTo>
                  <a:pt x="0" y="0"/>
                </a:moveTo>
                <a:lnTo>
                  <a:pt x="1941343" y="0"/>
                </a:lnTo>
                <a:lnTo>
                  <a:pt x="1941343" y="343107"/>
                </a:lnTo>
                <a:lnTo>
                  <a:pt x="0" y="343107"/>
                </a:lnTo>
                <a:lnTo>
                  <a:pt x="0" y="0"/>
                </a:lnTo>
              </a:path>
            </a:pathLst>
          </a:custGeom>
          <a:solidFill>
            <a:srgbClr val="333F48"/>
          </a:solidFill>
        </p:spPr>
        <p:txBody>
          <a:bodyPr/>
          <a:lstStyle/>
          <a:p>
            <a:endParaRPr lang="en-US"/>
          </a:p>
        </p:txBody>
      </p:sp>
      <p:sp>
        <p:nvSpPr>
          <p:cNvPr id="17" name="TextBox 17"/>
          <p:cNvSpPr txBox="1"/>
          <p:nvPr/>
        </p:nvSpPr>
        <p:spPr>
          <a:xfrm>
            <a:off x="294003" y="8650191"/>
            <a:ext cx="7371035" cy="615553"/>
          </a:xfrm>
          <a:prstGeom prst="rect">
            <a:avLst/>
          </a:prstGeom>
        </p:spPr>
        <p:txBody>
          <a:bodyPr lIns="0" tIns="0" rIns="0" bIns="0" rtlCol="0" anchor="t">
            <a:spAutoFit/>
          </a:bodyPr>
          <a:lstStyle/>
          <a:p>
            <a:pPr algn="ctr">
              <a:lnSpc>
                <a:spcPct val="100000"/>
              </a:lnSpc>
              <a:spcBef>
                <a:spcPct val="0"/>
              </a:spcBef>
            </a:pPr>
            <a:r>
              <a:rPr lang="en-US" sz="2000" b="1" dirty="0">
                <a:solidFill>
                  <a:schemeClr val="bg1"/>
                </a:solidFill>
                <a:latin typeface="+mj-lt"/>
              </a:rPr>
              <a:t>Ask your physician and your hospital about the plan's network and prior authorization requirements before enrolling</a:t>
            </a:r>
            <a:endParaRPr lang="en-US" sz="2000" dirty="0">
              <a:solidFill>
                <a:srgbClr val="FFFFFF"/>
              </a:solidFill>
              <a:latin typeface="+mj-lt"/>
            </a:endParaRPr>
          </a:p>
        </p:txBody>
      </p:sp>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4" name="Freeform 4"/>
          <p:cNvSpPr/>
          <p:nvPr/>
        </p:nvSpPr>
        <p:spPr>
          <a:xfrm>
            <a:off x="8547562" y="1485900"/>
            <a:ext cx="9363721" cy="8209104"/>
          </a:xfrm>
          <a:custGeom>
            <a:avLst/>
            <a:gdLst/>
            <a:ahLst/>
            <a:cxnLst/>
            <a:rect l="l" t="t" r="r" b="b"/>
            <a:pathLst>
              <a:path w="2466165" h="2656474">
                <a:moveTo>
                  <a:pt x="0" y="0"/>
                </a:moveTo>
                <a:lnTo>
                  <a:pt x="2466165" y="0"/>
                </a:lnTo>
                <a:lnTo>
                  <a:pt x="2466165" y="2656474"/>
                </a:lnTo>
                <a:lnTo>
                  <a:pt x="0" y="2656474"/>
                </a:lnTo>
                <a:lnTo>
                  <a:pt x="0" y="0"/>
                </a:lnTo>
              </a:path>
            </a:pathLst>
          </a:custGeom>
          <a:solidFill>
            <a:srgbClr val="333F48"/>
          </a:solidFill>
        </p:spPr>
        <p:txBody>
          <a:bodyPr/>
          <a:lstStyle/>
          <a:p>
            <a:endParaRPr lang="en-US"/>
          </a:p>
        </p:txBody>
      </p:sp>
      <p:sp>
        <p:nvSpPr>
          <p:cNvPr id="6" name="TextBox 6"/>
          <p:cNvSpPr txBox="1"/>
          <p:nvPr/>
        </p:nvSpPr>
        <p:spPr>
          <a:xfrm>
            <a:off x="9828543" y="2129752"/>
            <a:ext cx="6801758" cy="760911"/>
          </a:xfrm>
          <a:prstGeom prst="rect">
            <a:avLst/>
          </a:prstGeom>
        </p:spPr>
        <p:txBody>
          <a:bodyPr lIns="0" tIns="0" rIns="0" bIns="0" rtlCol="0" anchor="t">
            <a:spAutoFit/>
          </a:bodyPr>
          <a:lstStyle/>
          <a:p>
            <a:pPr algn="ctr">
              <a:lnSpc>
                <a:spcPts val="5719"/>
              </a:lnSpc>
            </a:pPr>
            <a:r>
              <a:rPr lang="en-US" sz="5446" dirty="0">
                <a:solidFill>
                  <a:srgbClr val="FFFFFF"/>
                </a:solidFill>
                <a:latin typeface="Anton"/>
              </a:rPr>
              <a:t>KNOW THE RISKS</a:t>
            </a:r>
          </a:p>
        </p:txBody>
      </p:sp>
      <p:sp>
        <p:nvSpPr>
          <p:cNvPr id="7" name="TextBox 7"/>
          <p:cNvSpPr txBox="1"/>
          <p:nvPr/>
        </p:nvSpPr>
        <p:spPr>
          <a:xfrm>
            <a:off x="9171772" y="3215731"/>
            <a:ext cx="8115300" cy="386658"/>
          </a:xfrm>
          <a:prstGeom prst="rect">
            <a:avLst/>
          </a:prstGeom>
        </p:spPr>
        <p:txBody>
          <a:bodyPr lIns="0" tIns="0" rIns="0" bIns="0" rtlCol="0" anchor="t">
            <a:spAutoFit/>
          </a:bodyPr>
          <a:lstStyle/>
          <a:p>
            <a:pPr>
              <a:lnSpc>
                <a:spcPts val="2939"/>
              </a:lnSpc>
            </a:pPr>
            <a:r>
              <a:rPr lang="en-US" sz="2799" dirty="0">
                <a:solidFill>
                  <a:srgbClr val="FFFFFF"/>
                </a:solidFill>
                <a:latin typeface="+mj-lt"/>
                <a:cs typeface="Poppins" panose="020B0604020202020204" charset="0"/>
              </a:rPr>
              <a:t>Strict network of providers.</a:t>
            </a:r>
          </a:p>
        </p:txBody>
      </p:sp>
      <p:sp>
        <p:nvSpPr>
          <p:cNvPr id="8" name="TextBox 8"/>
          <p:cNvSpPr txBox="1"/>
          <p:nvPr/>
        </p:nvSpPr>
        <p:spPr>
          <a:xfrm>
            <a:off x="9144000" y="4292601"/>
            <a:ext cx="8115300" cy="386658"/>
          </a:xfrm>
          <a:prstGeom prst="rect">
            <a:avLst/>
          </a:prstGeom>
        </p:spPr>
        <p:txBody>
          <a:bodyPr lIns="0" tIns="0" rIns="0" bIns="0" rtlCol="0" anchor="t">
            <a:spAutoFit/>
          </a:bodyPr>
          <a:lstStyle/>
          <a:p>
            <a:pPr>
              <a:lnSpc>
                <a:spcPts val="2939"/>
              </a:lnSpc>
            </a:pPr>
            <a:r>
              <a:rPr lang="en-US" sz="2799" dirty="0">
                <a:solidFill>
                  <a:srgbClr val="FFFFFF"/>
                </a:solidFill>
                <a:latin typeface="+mj-lt"/>
                <a:cs typeface="Poppins" panose="020B0604020202020204" charset="0"/>
              </a:rPr>
              <a:t>Coverage does not always travel with you.</a:t>
            </a:r>
          </a:p>
        </p:txBody>
      </p:sp>
      <p:sp>
        <p:nvSpPr>
          <p:cNvPr id="9" name="TextBox 9"/>
          <p:cNvSpPr txBox="1"/>
          <p:nvPr/>
        </p:nvSpPr>
        <p:spPr>
          <a:xfrm>
            <a:off x="9144000" y="5386070"/>
            <a:ext cx="8115300" cy="386658"/>
          </a:xfrm>
          <a:prstGeom prst="rect">
            <a:avLst/>
          </a:prstGeom>
        </p:spPr>
        <p:txBody>
          <a:bodyPr lIns="0" tIns="0" rIns="0" bIns="0" rtlCol="0" anchor="t">
            <a:spAutoFit/>
          </a:bodyPr>
          <a:lstStyle/>
          <a:p>
            <a:pPr>
              <a:lnSpc>
                <a:spcPts val="2939"/>
              </a:lnSpc>
            </a:pPr>
            <a:r>
              <a:rPr lang="en-US" sz="2799" dirty="0">
                <a:solidFill>
                  <a:srgbClr val="FFFFFF"/>
                </a:solidFill>
                <a:latin typeface="+mj-lt"/>
                <a:cs typeface="Poppins" panose="020B0604020202020204" charset="0"/>
              </a:rPr>
              <a:t>Possible high out-of-pocket costs.</a:t>
            </a:r>
          </a:p>
        </p:txBody>
      </p:sp>
      <p:sp>
        <p:nvSpPr>
          <p:cNvPr id="10" name="TextBox 10"/>
          <p:cNvSpPr txBox="1"/>
          <p:nvPr/>
        </p:nvSpPr>
        <p:spPr>
          <a:xfrm>
            <a:off x="9144000" y="6466477"/>
            <a:ext cx="8115300" cy="1489382"/>
          </a:xfrm>
          <a:prstGeom prst="rect">
            <a:avLst/>
          </a:prstGeom>
        </p:spPr>
        <p:txBody>
          <a:bodyPr lIns="0" tIns="0" rIns="0" bIns="0" rtlCol="0" anchor="t">
            <a:spAutoFit/>
          </a:bodyPr>
          <a:lstStyle/>
          <a:p>
            <a:pPr>
              <a:lnSpc>
                <a:spcPts val="2939"/>
              </a:lnSpc>
            </a:pPr>
            <a:r>
              <a:rPr lang="en-US" sz="2799" dirty="0">
                <a:solidFill>
                  <a:srgbClr val="FFFFFF"/>
                </a:solidFill>
                <a:latin typeface="+mj-lt"/>
                <a:cs typeface="Poppins" panose="020B0604020202020204" charset="0"/>
              </a:rPr>
              <a:t>Plan benefits change annually - they may terminate their relationship with Medicare on a given year, change premiums and/or benefits, and drop physicians in their networks during the year.</a:t>
            </a:r>
          </a:p>
        </p:txBody>
      </p:sp>
      <p:sp>
        <p:nvSpPr>
          <p:cNvPr id="11" name="TextBox 11"/>
          <p:cNvSpPr txBox="1"/>
          <p:nvPr/>
        </p:nvSpPr>
        <p:spPr>
          <a:xfrm>
            <a:off x="9144000" y="8632794"/>
            <a:ext cx="8115300" cy="386658"/>
          </a:xfrm>
          <a:prstGeom prst="rect">
            <a:avLst/>
          </a:prstGeom>
        </p:spPr>
        <p:txBody>
          <a:bodyPr lIns="0" tIns="0" rIns="0" bIns="0" rtlCol="0" anchor="t">
            <a:spAutoFit/>
          </a:bodyPr>
          <a:lstStyle/>
          <a:p>
            <a:pPr>
              <a:lnSpc>
                <a:spcPts val="2939"/>
              </a:lnSpc>
            </a:pPr>
            <a:r>
              <a:rPr lang="en-US" sz="2799" dirty="0">
                <a:solidFill>
                  <a:srgbClr val="FFFFFF"/>
                </a:solidFill>
                <a:latin typeface="+mj-lt"/>
                <a:cs typeface="Poppins" panose="020B0604020202020204" charset="0"/>
              </a:rPr>
              <a:t>Constant need for referrals and approvals</a:t>
            </a:r>
            <a:r>
              <a:rPr lang="en-US" sz="2799" dirty="0">
                <a:solidFill>
                  <a:srgbClr val="FFFFFF"/>
                </a:solidFill>
                <a:latin typeface="Poppins" panose="020B0604020202020204" charset="0"/>
                <a:cs typeface="Poppins" panose="020B0604020202020204" charset="0"/>
              </a:rPr>
              <a:t>.</a:t>
            </a:r>
          </a:p>
        </p:txBody>
      </p:sp>
      <p:pic>
        <p:nvPicPr>
          <p:cNvPr id="13" name="Picture 12" descr="A person holding her head and looking at a piece of paper&#10;&#10;Description automatically generated">
            <a:extLst>
              <a:ext uri="{FF2B5EF4-FFF2-40B4-BE49-F238E27FC236}">
                <a16:creationId xmlns:a16="http://schemas.microsoft.com/office/drawing/2014/main" id="{8088D007-7D8A-7BED-2342-77E47F1A1A9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283" r="19465"/>
          <a:stretch/>
        </p:blipFill>
        <p:spPr>
          <a:xfrm>
            <a:off x="228600" y="1485900"/>
            <a:ext cx="8030973" cy="8209104"/>
          </a:xfrm>
          <a:prstGeom prst="rect">
            <a:avLst/>
          </a:prstGeom>
        </p:spPr>
      </p:pic>
      <p:pic>
        <p:nvPicPr>
          <p:cNvPr id="3" name="Picture 2">
            <a:extLst>
              <a:ext uri="{FF2B5EF4-FFF2-40B4-BE49-F238E27FC236}">
                <a16:creationId xmlns:a16="http://schemas.microsoft.com/office/drawing/2014/main" id="{FDCB2C31-5807-FC71-27B2-025D94B2B4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050" y="-2023774"/>
            <a:ext cx="4361610" cy="564327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5" name="TextBox 5"/>
          <p:cNvSpPr txBox="1"/>
          <p:nvPr/>
        </p:nvSpPr>
        <p:spPr>
          <a:xfrm>
            <a:off x="9095644" y="1745611"/>
            <a:ext cx="8625761" cy="4154984"/>
          </a:xfrm>
          <a:prstGeom prst="rect">
            <a:avLst/>
          </a:prstGeom>
        </p:spPr>
        <p:txBody>
          <a:bodyPr lIns="0" tIns="0" rIns="0" bIns="0" rtlCol="0" anchor="t">
            <a:spAutoFit/>
          </a:bodyPr>
          <a:lstStyle/>
          <a:p>
            <a:pPr>
              <a:lnSpc>
                <a:spcPct val="100000"/>
              </a:lnSpc>
            </a:pPr>
            <a:r>
              <a:rPr lang="en-US" sz="3000" dirty="0">
                <a:latin typeface="+mj-lt"/>
              </a:rPr>
              <a:t>Your federal Medigap Open Enrollment Period lasts six months beginning the first month you have Part B and are age 65 or older. Outside that period, options may be limited unless you have a guaranteed-issue right.</a:t>
            </a:r>
          </a:p>
          <a:p>
            <a:pPr>
              <a:lnSpc>
                <a:spcPct val="100000"/>
              </a:lnSpc>
            </a:pPr>
            <a:endParaRPr lang="en-US" sz="3000" dirty="0">
              <a:solidFill>
                <a:srgbClr val="333F48"/>
              </a:solidFill>
              <a:latin typeface="+mj-lt"/>
            </a:endParaRPr>
          </a:p>
          <a:p>
            <a:pPr>
              <a:lnSpc>
                <a:spcPct val="100000"/>
              </a:lnSpc>
            </a:pPr>
            <a:r>
              <a:rPr lang="en-US" sz="3000" dirty="0">
                <a:latin typeface="+mj-lt"/>
              </a:rPr>
              <a:t>If you join a Medicare Advantage plan for the first time and decide to return to Original Medicare within the first 12 months, you may have a guaranteed right to purchase certain Medigap coverage. </a:t>
            </a:r>
            <a:endParaRPr lang="en-US" sz="3000" dirty="0">
              <a:solidFill>
                <a:srgbClr val="333F48"/>
              </a:solidFill>
              <a:latin typeface="+mj-lt"/>
            </a:endParaRPr>
          </a:p>
        </p:txBody>
      </p:sp>
      <p:sp>
        <p:nvSpPr>
          <p:cNvPr id="6" name="TextBox 6"/>
          <p:cNvSpPr txBox="1"/>
          <p:nvPr/>
        </p:nvSpPr>
        <p:spPr>
          <a:xfrm>
            <a:off x="9525000" y="768275"/>
            <a:ext cx="6801758" cy="731482"/>
          </a:xfrm>
          <a:prstGeom prst="rect">
            <a:avLst/>
          </a:prstGeom>
        </p:spPr>
        <p:txBody>
          <a:bodyPr lIns="0" tIns="0" rIns="0" bIns="0" rtlCol="0" anchor="t">
            <a:spAutoFit/>
          </a:bodyPr>
          <a:lstStyle/>
          <a:p>
            <a:pPr algn="ctr">
              <a:lnSpc>
                <a:spcPts val="5719"/>
              </a:lnSpc>
            </a:pPr>
            <a:r>
              <a:rPr lang="en-US" sz="5446" dirty="0">
                <a:solidFill>
                  <a:srgbClr val="333F48"/>
                </a:solidFill>
                <a:latin typeface="Anton"/>
              </a:rPr>
              <a:t>KNOW THE FACTS</a:t>
            </a:r>
          </a:p>
        </p:txBody>
      </p:sp>
      <p:sp>
        <p:nvSpPr>
          <p:cNvPr id="7" name="TextBox 7"/>
          <p:cNvSpPr txBox="1"/>
          <p:nvPr/>
        </p:nvSpPr>
        <p:spPr>
          <a:xfrm>
            <a:off x="9174480" y="6515100"/>
            <a:ext cx="8625761" cy="2769989"/>
          </a:xfrm>
          <a:prstGeom prst="rect">
            <a:avLst/>
          </a:prstGeom>
        </p:spPr>
        <p:txBody>
          <a:bodyPr lIns="0" tIns="0" rIns="0" bIns="0" rtlCol="0" anchor="t">
            <a:spAutoFit/>
          </a:bodyPr>
          <a:lstStyle/>
          <a:p>
            <a:pPr>
              <a:lnSpc>
                <a:spcPct val="100000"/>
              </a:lnSpc>
            </a:pPr>
            <a:r>
              <a:rPr lang="en-US" sz="3000" dirty="0">
                <a:solidFill>
                  <a:srgbClr val="FF0000"/>
                </a:solidFill>
                <a:latin typeface="+mj-lt"/>
              </a:rPr>
              <a:t>Be Cautious – Medicare Advantage is not Medigap. With Medicare Advantage, you remain enrolled in Medicare Parts A and B but receive those benefits through a private Medicare Advantage plan. Medigap supplements Original Medicare and generally cannot be used with Medicare Advantage</a:t>
            </a:r>
          </a:p>
        </p:txBody>
      </p:sp>
      <p:pic>
        <p:nvPicPr>
          <p:cNvPr id="9" name="Picture 8" descr="A person and person looking at papers&#10;&#10;Description automatically generated">
            <a:extLst>
              <a:ext uri="{FF2B5EF4-FFF2-40B4-BE49-F238E27FC236}">
                <a16:creationId xmlns:a16="http://schemas.microsoft.com/office/drawing/2014/main" id="{0E3595FC-2961-1FA4-697C-0FE00160420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9093"/>
          <a:stretch/>
        </p:blipFill>
        <p:spPr>
          <a:xfrm>
            <a:off x="228600" y="1907865"/>
            <a:ext cx="8571307" cy="6289097"/>
          </a:xfrm>
          <a:prstGeom prst="rect">
            <a:avLst/>
          </a:prstGeom>
        </p:spPr>
      </p:pic>
      <p:pic>
        <p:nvPicPr>
          <p:cNvPr id="3" name="Picture 2">
            <a:extLst>
              <a:ext uri="{FF2B5EF4-FFF2-40B4-BE49-F238E27FC236}">
                <a16:creationId xmlns:a16="http://schemas.microsoft.com/office/drawing/2014/main" id="{A96CB788-C510-7F0C-DF79-60B8D79272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543" y="-2053362"/>
            <a:ext cx="4361610" cy="564327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5" name="Freeform 5"/>
          <p:cNvSpPr/>
          <p:nvPr/>
        </p:nvSpPr>
        <p:spPr>
          <a:xfrm>
            <a:off x="824659" y="1169914"/>
            <a:ext cx="8319341" cy="9117086"/>
          </a:xfrm>
          <a:custGeom>
            <a:avLst/>
            <a:gdLst/>
            <a:ahLst/>
            <a:cxnLst/>
            <a:rect l="l" t="t" r="r" b="b"/>
            <a:pathLst>
              <a:path w="8319341" h="9117086">
                <a:moveTo>
                  <a:pt x="0" y="0"/>
                </a:moveTo>
                <a:lnTo>
                  <a:pt x="8319341" y="0"/>
                </a:lnTo>
                <a:lnTo>
                  <a:pt x="8319341" y="9117086"/>
                </a:lnTo>
                <a:lnTo>
                  <a:pt x="0" y="9117086"/>
                </a:lnTo>
                <a:lnTo>
                  <a:pt x="0" y="0"/>
                </a:lnTo>
                <a:close/>
              </a:path>
            </a:pathLst>
          </a:custGeom>
          <a:blipFill>
            <a:blip r:embed="rId4"/>
            <a:stretch>
              <a:fillRect/>
            </a:stretch>
          </a:blipFill>
        </p:spPr>
        <p:txBody>
          <a:bodyPr/>
          <a:lstStyle/>
          <a:p>
            <a:endParaRPr lang="en-US" dirty="0"/>
          </a:p>
        </p:txBody>
      </p:sp>
      <p:sp>
        <p:nvSpPr>
          <p:cNvPr id="6" name="TextBox 6"/>
          <p:cNvSpPr txBox="1"/>
          <p:nvPr/>
        </p:nvSpPr>
        <p:spPr>
          <a:xfrm>
            <a:off x="9144000" y="466385"/>
            <a:ext cx="8418845" cy="2250138"/>
          </a:xfrm>
          <a:prstGeom prst="rect">
            <a:avLst/>
          </a:prstGeom>
        </p:spPr>
        <p:txBody>
          <a:bodyPr lIns="0" tIns="0" rIns="0" bIns="0" rtlCol="0" anchor="t">
            <a:spAutoFit/>
          </a:bodyPr>
          <a:lstStyle/>
          <a:p>
            <a:pPr algn="ctr">
              <a:lnSpc>
                <a:spcPts val="5899"/>
              </a:lnSpc>
            </a:pPr>
            <a:r>
              <a:rPr lang="en-US" sz="5618" dirty="0">
                <a:solidFill>
                  <a:srgbClr val="182030"/>
                </a:solidFill>
                <a:latin typeface="Anton"/>
              </a:rPr>
              <a:t>WHAT DO I NEED TO DO BEFORE MAKING MY MEDICARE DECISION</a:t>
            </a:r>
          </a:p>
        </p:txBody>
      </p:sp>
      <p:sp>
        <p:nvSpPr>
          <p:cNvPr id="7" name="TextBox 7"/>
          <p:cNvSpPr txBox="1"/>
          <p:nvPr/>
        </p:nvSpPr>
        <p:spPr>
          <a:xfrm>
            <a:off x="9144000" y="3032292"/>
            <a:ext cx="8319341" cy="6093976"/>
          </a:xfrm>
          <a:prstGeom prst="rect">
            <a:avLst/>
          </a:prstGeom>
        </p:spPr>
        <p:txBody>
          <a:bodyPr wrap="square" lIns="0" tIns="0" rIns="0" bIns="0" rtlCol="0" anchor="t">
            <a:spAutoFit/>
          </a:bodyPr>
          <a:lstStyle/>
          <a:p>
            <a:pPr marL="703715" lvl="1" indent="-351857">
              <a:buFont typeface="Arial"/>
              <a:buChar char="•"/>
            </a:pPr>
            <a:r>
              <a:rPr lang="en-US" sz="3600" dirty="0">
                <a:solidFill>
                  <a:srgbClr val="333F48"/>
                </a:solidFill>
                <a:latin typeface="+mj-lt"/>
              </a:rPr>
              <a:t>Ask yourself some important questions.</a:t>
            </a:r>
          </a:p>
          <a:p>
            <a:pPr marL="703715" lvl="1" indent="-351857">
              <a:buFont typeface="Arial"/>
              <a:buChar char="•"/>
            </a:pPr>
            <a:r>
              <a:rPr lang="en-US" sz="3600" dirty="0">
                <a:solidFill>
                  <a:srgbClr val="333F48"/>
                </a:solidFill>
                <a:latin typeface="+mj-lt"/>
              </a:rPr>
              <a:t>Assess your current coverage.</a:t>
            </a:r>
          </a:p>
          <a:p>
            <a:pPr marL="703715" lvl="1" indent="-351857">
              <a:buFont typeface="Arial"/>
              <a:buChar char="•"/>
            </a:pPr>
            <a:r>
              <a:rPr lang="en-US" sz="3600" dirty="0">
                <a:solidFill>
                  <a:srgbClr val="333F48"/>
                </a:solidFill>
                <a:latin typeface="+mj-lt"/>
              </a:rPr>
              <a:t>Know your Medicare options.</a:t>
            </a:r>
          </a:p>
          <a:p>
            <a:pPr marL="703715" lvl="1" indent="-351857">
              <a:buFont typeface="Arial"/>
              <a:buChar char="•"/>
            </a:pPr>
            <a:r>
              <a:rPr lang="en-US" sz="3600" dirty="0">
                <a:solidFill>
                  <a:srgbClr val="333F48"/>
                </a:solidFill>
                <a:latin typeface="+mj-lt"/>
              </a:rPr>
              <a:t>Understand the Medicare Advantage plans’ network.</a:t>
            </a:r>
          </a:p>
          <a:p>
            <a:pPr marL="703715" lvl="1" indent="-351857">
              <a:buFont typeface="Arial"/>
              <a:buChar char="•"/>
            </a:pPr>
            <a:r>
              <a:rPr lang="en-US" sz="3600" dirty="0">
                <a:solidFill>
                  <a:srgbClr val="333F48"/>
                </a:solidFill>
                <a:latin typeface="+mj-lt"/>
              </a:rPr>
              <a:t>Compare all out-of-pocket costs.</a:t>
            </a:r>
          </a:p>
          <a:p>
            <a:pPr marL="703715" lvl="1" indent="-351857">
              <a:buFont typeface="Arial"/>
              <a:buChar char="•"/>
            </a:pPr>
            <a:r>
              <a:rPr lang="en-US" sz="3600" dirty="0">
                <a:solidFill>
                  <a:srgbClr val="333F48"/>
                </a:solidFill>
                <a:latin typeface="+mj-lt"/>
              </a:rPr>
              <a:t>Investigate managed care requirements.</a:t>
            </a:r>
          </a:p>
          <a:p>
            <a:pPr marL="703715" lvl="1" indent="-351857">
              <a:buFont typeface="Arial"/>
              <a:buChar char="•"/>
            </a:pPr>
            <a:r>
              <a:rPr lang="en-US" sz="3600" dirty="0">
                <a:solidFill>
                  <a:srgbClr val="333F48"/>
                </a:solidFill>
                <a:latin typeface="+mj-lt"/>
              </a:rPr>
              <a:t>Call the insurance payer directly and ask questions.</a:t>
            </a:r>
          </a:p>
          <a:p>
            <a:pPr marL="703715" lvl="1" indent="-351857">
              <a:buFont typeface="Arial"/>
              <a:buChar char="•"/>
            </a:pPr>
            <a:r>
              <a:rPr lang="en-US" sz="3600" dirty="0">
                <a:solidFill>
                  <a:srgbClr val="333F48"/>
                </a:solidFill>
                <a:latin typeface="+mj-lt"/>
              </a:rPr>
              <a:t>Consider the consequences of switching.</a:t>
            </a:r>
          </a:p>
          <a:p>
            <a:pPr marL="703715" lvl="1" indent="-351857">
              <a:buFont typeface="Arial"/>
              <a:buChar char="•"/>
            </a:pPr>
            <a:r>
              <a:rPr lang="en-US" sz="3600" dirty="0">
                <a:solidFill>
                  <a:srgbClr val="333F48"/>
                </a:solidFill>
                <a:latin typeface="+mj-lt"/>
              </a:rPr>
              <a:t>Consult your physician and hospital.</a:t>
            </a:r>
          </a:p>
        </p:txBody>
      </p:sp>
      <p:pic>
        <p:nvPicPr>
          <p:cNvPr id="3" name="Picture 2">
            <a:extLst>
              <a:ext uri="{FF2B5EF4-FFF2-40B4-BE49-F238E27FC236}">
                <a16:creationId xmlns:a16="http://schemas.microsoft.com/office/drawing/2014/main" id="{98654DF6-50D7-1D5C-51AD-BE831BF4D7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 y="-2171700"/>
            <a:ext cx="4361610" cy="564327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5" name="TextBox 5"/>
          <p:cNvSpPr txBox="1"/>
          <p:nvPr/>
        </p:nvSpPr>
        <p:spPr>
          <a:xfrm>
            <a:off x="2727606" y="647700"/>
            <a:ext cx="12388158" cy="764246"/>
          </a:xfrm>
          <a:prstGeom prst="rect">
            <a:avLst/>
          </a:prstGeom>
        </p:spPr>
        <p:txBody>
          <a:bodyPr lIns="0" tIns="0" rIns="0" bIns="0" rtlCol="0" anchor="t">
            <a:spAutoFit/>
          </a:bodyPr>
          <a:lstStyle/>
          <a:p>
            <a:pPr algn="ctr">
              <a:lnSpc>
                <a:spcPts val="5899"/>
              </a:lnSpc>
            </a:pPr>
            <a:r>
              <a:rPr lang="en-US" sz="5618" dirty="0">
                <a:solidFill>
                  <a:srgbClr val="333F48"/>
                </a:solidFill>
                <a:latin typeface="Anton"/>
              </a:rPr>
              <a:t>ASK YOURSELF THESE IMPORTANT QUESTIONS</a:t>
            </a:r>
            <a:r>
              <a:rPr lang="en-US" sz="5618" dirty="0">
                <a:solidFill>
                  <a:srgbClr val="182030"/>
                </a:solidFill>
                <a:latin typeface="Anton"/>
              </a:rPr>
              <a:t>:</a:t>
            </a:r>
          </a:p>
        </p:txBody>
      </p:sp>
      <p:sp>
        <p:nvSpPr>
          <p:cNvPr id="6" name="TextBox 6"/>
          <p:cNvSpPr txBox="1"/>
          <p:nvPr/>
        </p:nvSpPr>
        <p:spPr>
          <a:xfrm>
            <a:off x="762000" y="1866900"/>
            <a:ext cx="16611600" cy="8005268"/>
          </a:xfrm>
          <a:prstGeom prst="rect">
            <a:avLst/>
          </a:prstGeom>
        </p:spPr>
        <p:txBody>
          <a:bodyPr wrap="square" lIns="0" tIns="0" rIns="0" bIns="0" rtlCol="0" anchor="t">
            <a:spAutoFit/>
          </a:bodyPr>
          <a:lstStyle/>
          <a:p>
            <a:pPr marL="703715" lvl="1" indent="-351857">
              <a:lnSpc>
                <a:spcPct val="100000"/>
              </a:lnSpc>
              <a:buFont typeface="Arial"/>
              <a:buChar char="•"/>
            </a:pPr>
            <a:r>
              <a:rPr lang="en-US" sz="3260" dirty="0">
                <a:latin typeface="+mj-lt"/>
              </a:rPr>
              <a:t>Am I comfortable with a health plan requiring referrals or prior authorization before it will cover certain services recommended by my physician? </a:t>
            </a:r>
            <a:endParaRPr lang="en-US" sz="3259" dirty="0">
              <a:solidFill>
                <a:srgbClr val="333F48"/>
              </a:solidFill>
              <a:latin typeface="+mj-lt"/>
            </a:endParaRPr>
          </a:p>
          <a:p>
            <a:pPr marL="703715" lvl="1" indent="-351857">
              <a:lnSpc>
                <a:spcPts val="3911"/>
              </a:lnSpc>
              <a:buFont typeface="Arial"/>
              <a:buChar char="•"/>
            </a:pPr>
            <a:r>
              <a:rPr lang="en-US" sz="3259" dirty="0">
                <a:solidFill>
                  <a:srgbClr val="333F48"/>
                </a:solidFill>
                <a:latin typeface="+mj-lt"/>
              </a:rPr>
              <a:t>Do I travel outside my general home area?</a:t>
            </a:r>
          </a:p>
          <a:p>
            <a:pPr marL="703715" lvl="1" indent="-351857">
              <a:lnSpc>
                <a:spcPts val="3911"/>
              </a:lnSpc>
              <a:buFont typeface="Arial"/>
              <a:buChar char="•"/>
            </a:pPr>
            <a:r>
              <a:rPr lang="en-US" sz="3259" dirty="0">
                <a:solidFill>
                  <a:srgbClr val="333F48"/>
                </a:solidFill>
                <a:latin typeface="+mj-lt"/>
              </a:rPr>
              <a:t>What medications do I take?</a:t>
            </a:r>
          </a:p>
          <a:p>
            <a:pPr marL="703715" lvl="1" indent="-351857">
              <a:lnSpc>
                <a:spcPts val="3911"/>
              </a:lnSpc>
              <a:buFont typeface="Arial"/>
              <a:buChar char="•"/>
            </a:pPr>
            <a:r>
              <a:rPr lang="en-US" sz="3259" dirty="0">
                <a:solidFill>
                  <a:srgbClr val="333F48"/>
                </a:solidFill>
                <a:latin typeface="+mj-lt"/>
              </a:rPr>
              <a:t>How important are limits on my annual maximum out-of-pocket costs?</a:t>
            </a:r>
          </a:p>
          <a:p>
            <a:pPr marL="703715" lvl="1" indent="-351857">
              <a:lnSpc>
                <a:spcPts val="3911"/>
              </a:lnSpc>
              <a:buFont typeface="Arial"/>
              <a:buChar char="•"/>
            </a:pPr>
            <a:r>
              <a:rPr lang="en-US" sz="3259" dirty="0">
                <a:solidFill>
                  <a:srgbClr val="333F48"/>
                </a:solidFill>
                <a:latin typeface="+mj-lt"/>
              </a:rPr>
              <a:t>What is the value of coverage of other possible services such as dental, hearing, and health club memberships?</a:t>
            </a:r>
          </a:p>
          <a:p>
            <a:pPr marL="703715" lvl="1" indent="-351857">
              <a:lnSpc>
                <a:spcPts val="3911"/>
              </a:lnSpc>
              <a:buFont typeface="Arial"/>
              <a:buChar char="•"/>
            </a:pPr>
            <a:r>
              <a:rPr lang="en-US" sz="3259" dirty="0">
                <a:solidFill>
                  <a:srgbClr val="333F48"/>
                </a:solidFill>
                <a:latin typeface="+mj-lt"/>
              </a:rPr>
              <a:t>What is the value of having the convenience of staying with the Original Medicare option, knowing the services they cover, versus annually checking to ensure networks and coverage requirements are not changing?</a:t>
            </a:r>
          </a:p>
          <a:p>
            <a:pPr marL="703715" lvl="1" indent="-351857">
              <a:lnSpc>
                <a:spcPts val="3911"/>
              </a:lnSpc>
              <a:buFont typeface="Arial"/>
              <a:buChar char="•"/>
            </a:pPr>
            <a:r>
              <a:rPr lang="en-US" sz="3259" dirty="0">
                <a:solidFill>
                  <a:srgbClr val="333F48"/>
                </a:solidFill>
                <a:latin typeface="+mj-lt"/>
              </a:rPr>
              <a:t>How do I feel about a Medicare Advantage plan challenging my physician's determination of care I need as reasonable and necessary?</a:t>
            </a:r>
          </a:p>
          <a:p>
            <a:pPr marL="703715" lvl="1" indent="-351857">
              <a:lnSpc>
                <a:spcPts val="3911"/>
              </a:lnSpc>
              <a:buFont typeface="Arial"/>
              <a:buChar char="•"/>
            </a:pPr>
            <a:r>
              <a:rPr lang="en-US" sz="3259" dirty="0">
                <a:solidFill>
                  <a:srgbClr val="333F48"/>
                </a:solidFill>
                <a:latin typeface="+mj-lt"/>
              </a:rPr>
              <a:t>Will I be more likely to seek medical care if it is:</a:t>
            </a:r>
          </a:p>
          <a:p>
            <a:pPr marL="1407429" lvl="2" indent="-469143">
              <a:lnSpc>
                <a:spcPts val="3911"/>
              </a:lnSpc>
              <a:buFont typeface="Arial"/>
              <a:buChar char="•"/>
            </a:pPr>
            <a:r>
              <a:rPr lang="en-US" sz="3259" dirty="0">
                <a:solidFill>
                  <a:srgbClr val="333F48"/>
                </a:solidFill>
                <a:latin typeface="+mj-lt"/>
              </a:rPr>
              <a:t>Easily accessible and almost all physicians and facilities are available?</a:t>
            </a:r>
          </a:p>
          <a:p>
            <a:pPr marL="1407429" lvl="2" indent="-469143">
              <a:lnSpc>
                <a:spcPts val="3911"/>
              </a:lnSpc>
              <a:buFont typeface="Arial"/>
              <a:buChar char="•"/>
            </a:pPr>
            <a:r>
              <a:rPr lang="en-US" sz="3259" dirty="0">
                <a:solidFill>
                  <a:srgbClr val="333F48"/>
                </a:solidFill>
                <a:latin typeface="+mj-lt"/>
              </a:rPr>
              <a:t>Convenient and coverage is available for care in most geographic areas?</a:t>
            </a:r>
          </a:p>
          <a:p>
            <a:pPr marL="1407429" lvl="2" indent="-469143">
              <a:lnSpc>
                <a:spcPts val="3911"/>
              </a:lnSpc>
              <a:buFont typeface="Arial"/>
              <a:buChar char="•"/>
            </a:pPr>
            <a:r>
              <a:rPr lang="en-US" sz="3259" dirty="0">
                <a:solidFill>
                  <a:srgbClr val="333F48"/>
                </a:solidFill>
                <a:latin typeface="+mj-lt"/>
              </a:rPr>
              <a:t>Lower cost?</a:t>
            </a:r>
          </a:p>
        </p:txBody>
      </p:sp>
      <p:pic>
        <p:nvPicPr>
          <p:cNvPr id="3" name="Picture 2">
            <a:extLst>
              <a:ext uri="{FF2B5EF4-FFF2-40B4-BE49-F238E27FC236}">
                <a16:creationId xmlns:a16="http://schemas.microsoft.com/office/drawing/2014/main" id="{07746A82-47DD-B8B0-0A10-7CEB4F1FAF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31393" y="6667500"/>
            <a:ext cx="4361610" cy="564327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5" name="TextBox 5"/>
          <p:cNvSpPr txBox="1"/>
          <p:nvPr/>
        </p:nvSpPr>
        <p:spPr>
          <a:xfrm>
            <a:off x="457200" y="800100"/>
            <a:ext cx="17449799" cy="756617"/>
          </a:xfrm>
          <a:prstGeom prst="rect">
            <a:avLst/>
          </a:prstGeom>
        </p:spPr>
        <p:txBody>
          <a:bodyPr wrap="square" lIns="0" tIns="0" rIns="0" bIns="0" rtlCol="0" anchor="t">
            <a:spAutoFit/>
          </a:bodyPr>
          <a:lstStyle/>
          <a:p>
            <a:pPr marL="0" marR="0" lvl="0" indent="0" algn="ctr" defTabSz="914400" rtl="0" eaLnBrk="1" fontAlgn="auto" latinLnBrk="0" hangingPunct="1">
              <a:lnSpc>
                <a:spcPts val="5899"/>
              </a:lnSpc>
              <a:spcBef>
                <a:spcPts val="0"/>
              </a:spcBef>
              <a:spcAft>
                <a:spcPts val="0"/>
              </a:spcAft>
              <a:buClrTx/>
              <a:buSzTx/>
              <a:buFontTx/>
              <a:buNone/>
              <a:tabLst/>
              <a:defRPr/>
            </a:pPr>
            <a:r>
              <a:rPr kumimoji="0" lang="en-US" sz="5618" b="0" i="0" u="none" strike="noStrike" kern="1200" cap="none" spc="0" normalizeH="0" baseline="0" noProof="0" dirty="0">
                <a:ln>
                  <a:noFill/>
                </a:ln>
                <a:solidFill>
                  <a:srgbClr val="333F48"/>
                </a:solidFill>
                <a:effectLst/>
                <a:uLnTx/>
                <a:uFillTx/>
                <a:latin typeface="Anton"/>
                <a:ea typeface="+mn-ea"/>
                <a:cs typeface="+mn-cs"/>
              </a:rPr>
              <a:t>Senior Health Insurance Counseling for Kansas</a:t>
            </a:r>
            <a:endParaRPr kumimoji="0" lang="en-US" sz="5618" b="0" i="0" u="none" strike="noStrike" kern="1200" cap="none" spc="0" normalizeH="0" baseline="0" noProof="0" dirty="0">
              <a:ln>
                <a:noFill/>
              </a:ln>
              <a:solidFill>
                <a:srgbClr val="182030"/>
              </a:solidFill>
              <a:effectLst/>
              <a:uLnTx/>
              <a:uFillTx/>
              <a:latin typeface="Anton"/>
              <a:ea typeface="+mn-ea"/>
              <a:cs typeface="+mn-cs"/>
            </a:endParaRPr>
          </a:p>
        </p:txBody>
      </p:sp>
      <p:sp>
        <p:nvSpPr>
          <p:cNvPr id="6" name="TextBox 6"/>
          <p:cNvSpPr txBox="1"/>
          <p:nvPr/>
        </p:nvSpPr>
        <p:spPr>
          <a:xfrm>
            <a:off x="984314" y="2171700"/>
            <a:ext cx="16319371" cy="6485109"/>
          </a:xfrm>
          <a:prstGeom prst="rect">
            <a:avLst/>
          </a:prstGeom>
        </p:spPr>
        <p:txBody>
          <a:bodyPr wrap="square" lIns="0" tIns="0" rIns="0" bIns="0" rtlCol="0" anchor="t">
            <a:spAutoFit/>
          </a:bodyPr>
          <a:lstStyle/>
          <a:p>
            <a:pPr marL="809058" lvl="1" indent="-457200">
              <a:lnSpc>
                <a:spcPts val="3911"/>
              </a:lnSpc>
              <a:buFont typeface="Arial" panose="020B0604020202020204" pitchFamily="34" charset="0"/>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Senior Health Insurance Counseling for Kansas can help answer questions about Medicare, Medicare Advantage and other insurance options. </a:t>
            </a:r>
          </a:p>
          <a:p>
            <a:pPr marL="351858" lvl="1">
              <a:lnSpc>
                <a:spcPts val="3911"/>
              </a:lnSpc>
            </a:pP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809058" lvl="1" indent="-457200">
              <a:lnSpc>
                <a:spcPts val="3911"/>
              </a:lnSpc>
              <a:buFont typeface="Arial" panose="020B0604020202020204" pitchFamily="34" charset="0"/>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Overall information can be found at: </a:t>
            </a:r>
            <a:r>
              <a:rPr lang="en-US" sz="3200" dirty="0">
                <a:hlinkClick r:id="rId3"/>
              </a:rPr>
              <a:t>Senior Health Insurance Counseling for Kansas (SHICK) | Department for Aging and Disability Services (ks.gov)</a:t>
            </a:r>
            <a:r>
              <a:rPr lang="en-US" sz="3200" dirty="0"/>
              <a:t>.</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351858" lvl="1">
              <a:lnSpc>
                <a:spcPts val="3911"/>
              </a:lnSpc>
            </a:pP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pPr marL="809058" lvl="1" indent="-457200">
              <a:lnSpc>
                <a:spcPts val="3911"/>
              </a:lnSpc>
              <a:buFont typeface="Arial" panose="020B0604020202020204" pitchFamily="34" charset="0"/>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Each Kansas county has individuals in the area ready to help. </a:t>
            </a:r>
          </a:p>
          <a:p>
            <a:pPr marL="809058" lvl="1" indent="-457200">
              <a:lnSpc>
                <a:spcPts val="3911"/>
              </a:lnSpc>
              <a:buFont typeface="Arial" panose="020B0604020202020204" pitchFamily="34" charset="0"/>
              <a:buChar char="•"/>
            </a:pP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809058" lvl="1" indent="-457200">
              <a:lnSpc>
                <a:spcPts val="3911"/>
              </a:lnSpc>
              <a:buFont typeface="Arial" panose="020B0604020202020204" pitchFamily="34" charset="0"/>
              <a:buChar char="•"/>
            </a:pPr>
            <a:r>
              <a:rPr lang="en-US" sz="3200" dirty="0">
                <a:effectLst/>
                <a:latin typeface="Calibri" panose="020F0502020204030204" pitchFamily="34" charset="0"/>
                <a:ea typeface="Calibri" panose="020F0502020204030204" pitchFamily="34" charset="0"/>
                <a:cs typeface="Times New Roman" panose="02020603050405020304" pitchFamily="18" charset="0"/>
              </a:rPr>
              <a:t>To find the SHICK Coordinators in your area, go to: </a:t>
            </a:r>
            <a:r>
              <a:rPr lang="en-US" sz="3200" dirty="0">
                <a:hlinkClick r:id="rId4"/>
              </a:rPr>
              <a:t>Locating Help | Department for Aging and Disability Services (ks.gov)</a:t>
            </a:r>
            <a:r>
              <a:rPr lang="en-US" sz="3200" dirty="0"/>
              <a:t>.</a:t>
            </a:r>
          </a:p>
          <a:p>
            <a:pPr marL="351858" lvl="1">
              <a:lnSpc>
                <a:spcPts val="3911"/>
              </a:lnSpc>
            </a:pPr>
            <a:endParaRPr lang="en-US" sz="3200" dirty="0">
              <a:latin typeface="Calibri" panose="020F0502020204030204" pitchFamily="34" charset="0"/>
              <a:ea typeface="Calibri" panose="020F0502020204030204" pitchFamily="34" charset="0"/>
              <a:cs typeface="Times New Roman" panose="02020603050405020304" pitchFamily="18" charset="0"/>
            </a:endParaRPr>
          </a:p>
          <a:p>
            <a:pPr marL="809058" lvl="1" indent="-457200">
              <a:lnSpc>
                <a:spcPts val="3911"/>
              </a:lnSpc>
              <a:buFont typeface="Arial" panose="020B0604020202020204" pitchFamily="34" charset="0"/>
              <a:buChar char="•"/>
            </a:pPr>
            <a:r>
              <a:rPr lang="en-US" sz="3200" dirty="0">
                <a:latin typeface="Calibri" panose="020F0502020204030204" pitchFamily="34" charset="0"/>
                <a:ea typeface="Calibri" panose="020F0502020204030204" pitchFamily="34" charset="0"/>
                <a:cs typeface="Times New Roman" panose="02020603050405020304" pitchFamily="18" charset="0"/>
              </a:rPr>
              <a:t>O</a:t>
            </a:r>
            <a:r>
              <a:rPr lang="en-US" sz="3200" dirty="0">
                <a:effectLst/>
                <a:latin typeface="Calibri" panose="020F0502020204030204" pitchFamily="34" charset="0"/>
                <a:ea typeface="Calibri" panose="020F0502020204030204" pitchFamily="34" charset="0"/>
                <a:cs typeface="Times New Roman" panose="02020603050405020304" pitchFamily="18" charset="0"/>
              </a:rPr>
              <a:t>r call SHICK at </a:t>
            </a:r>
            <a:r>
              <a:rPr lang="en-US" sz="3200" b="1" dirty="0">
                <a:effectLst/>
                <a:latin typeface="Calibri" panose="020F0502020204030204" pitchFamily="34" charset="0"/>
                <a:ea typeface="Calibri" panose="020F0502020204030204" pitchFamily="34" charset="0"/>
                <a:cs typeface="Times New Roman" panose="02020603050405020304" pitchFamily="18" charset="0"/>
              </a:rPr>
              <a:t>(800) 860-5260. </a:t>
            </a:r>
          </a:p>
          <a:p>
            <a:pPr marL="351858" marR="0" lvl="1" algn="l" defTabSz="914400" rtl="0" eaLnBrk="1" fontAlgn="auto" latinLnBrk="0" hangingPunct="1">
              <a:lnSpc>
                <a:spcPts val="3911"/>
              </a:lnSpc>
              <a:spcBef>
                <a:spcPts val="0"/>
              </a:spcBef>
              <a:spcAft>
                <a:spcPts val="0"/>
              </a:spcAft>
              <a:buClrTx/>
              <a:buSzTx/>
              <a:tabLst/>
              <a:defRPr/>
            </a:pPr>
            <a:endParaRPr kumimoji="0" lang="en-US" sz="3200" b="0" i="0" u="none" strike="noStrike" kern="1200" cap="none" spc="0" normalizeH="0" baseline="0" noProof="0" dirty="0">
              <a:ln>
                <a:noFill/>
              </a:ln>
              <a:solidFill>
                <a:srgbClr val="333F48"/>
              </a:solidFill>
              <a:effectLst/>
              <a:uLnTx/>
              <a:uFillTx/>
              <a:latin typeface="Calibri"/>
              <a:ea typeface="+mn-ea"/>
              <a:cs typeface="+mn-cs"/>
            </a:endParaRPr>
          </a:p>
        </p:txBody>
      </p:sp>
      <p:pic>
        <p:nvPicPr>
          <p:cNvPr id="7" name="Picture 6" descr="A logo for a health counseling company&#10;&#10;Description automatically generated">
            <a:extLst>
              <a:ext uri="{FF2B5EF4-FFF2-40B4-BE49-F238E27FC236}">
                <a16:creationId xmlns:a16="http://schemas.microsoft.com/office/drawing/2014/main" id="{D7B6F0DC-9E9A-5560-8214-06E89ADACF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420600" y="7886700"/>
            <a:ext cx="5333609" cy="1911210"/>
          </a:xfrm>
          <a:prstGeom prst="rect">
            <a:avLst/>
          </a:prstGeom>
        </p:spPr>
      </p:pic>
    </p:spTree>
    <p:extLst>
      <p:ext uri="{BB962C8B-B14F-4D97-AF65-F5344CB8AC3E}">
        <p14:creationId xmlns:p14="http://schemas.microsoft.com/office/powerpoint/2010/main" val="2146835460"/>
      </p:ext>
    </p:extLst>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8" name="TextBox 8"/>
          <p:cNvSpPr txBox="1"/>
          <p:nvPr/>
        </p:nvSpPr>
        <p:spPr>
          <a:xfrm>
            <a:off x="0" y="1540346"/>
            <a:ext cx="18288000" cy="1872307"/>
          </a:xfrm>
          <a:prstGeom prst="rect">
            <a:avLst/>
          </a:prstGeom>
        </p:spPr>
        <p:txBody>
          <a:bodyPr wrap="square" lIns="0" tIns="0" rIns="0" bIns="0" rtlCol="0" anchor="t">
            <a:spAutoFit/>
          </a:bodyPr>
          <a:lstStyle/>
          <a:p>
            <a:pPr algn="ctr">
              <a:lnSpc>
                <a:spcPts val="7294"/>
              </a:lnSpc>
            </a:pPr>
            <a:r>
              <a:rPr lang="en-US" sz="6946" dirty="0">
                <a:solidFill>
                  <a:srgbClr val="319B42"/>
                </a:solidFill>
                <a:latin typeface="Anton"/>
              </a:rPr>
              <a:t>CONTACT US</a:t>
            </a:r>
          </a:p>
          <a:p>
            <a:pPr algn="ctr">
              <a:lnSpc>
                <a:spcPts val="7294"/>
              </a:lnSpc>
            </a:pPr>
            <a:r>
              <a:rPr lang="en-US" sz="6946" dirty="0">
                <a:solidFill>
                  <a:srgbClr val="319B42"/>
                </a:solidFill>
                <a:latin typeface="Anton"/>
              </a:rPr>
              <a:t>RUSSELL REGIONAL HOSPITAL</a:t>
            </a:r>
            <a:endParaRPr lang="en-US" sz="6946" dirty="0">
              <a:solidFill>
                <a:srgbClr val="333F48"/>
              </a:solidFill>
              <a:latin typeface="Anton"/>
            </a:endParaRPr>
          </a:p>
        </p:txBody>
      </p:sp>
      <p:sp>
        <p:nvSpPr>
          <p:cNvPr id="13" name="Freeform 13"/>
          <p:cNvSpPr/>
          <p:nvPr/>
        </p:nvSpPr>
        <p:spPr>
          <a:xfrm>
            <a:off x="2850291" y="4140337"/>
            <a:ext cx="707479" cy="707479"/>
          </a:xfrm>
          <a:custGeom>
            <a:avLst/>
            <a:gdLst/>
            <a:ahLst/>
            <a:cxnLst/>
            <a:rect l="l" t="t" r="r" b="b"/>
            <a:pathLst>
              <a:path w="707479" h="707479">
                <a:moveTo>
                  <a:pt x="0" y="0"/>
                </a:moveTo>
                <a:lnTo>
                  <a:pt x="707479" y="0"/>
                </a:lnTo>
                <a:lnTo>
                  <a:pt x="707479" y="707479"/>
                </a:lnTo>
                <a:lnTo>
                  <a:pt x="0" y="70747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5" name="Freeform 15"/>
          <p:cNvSpPr/>
          <p:nvPr/>
        </p:nvSpPr>
        <p:spPr>
          <a:xfrm>
            <a:off x="2862573" y="5076416"/>
            <a:ext cx="714375" cy="714375"/>
          </a:xfrm>
          <a:custGeom>
            <a:avLst/>
            <a:gdLst/>
            <a:ahLst/>
            <a:cxnLst/>
            <a:rect l="l" t="t" r="r" b="b"/>
            <a:pathLst>
              <a:path w="714375" h="714375">
                <a:moveTo>
                  <a:pt x="0" y="0"/>
                </a:moveTo>
                <a:lnTo>
                  <a:pt x="714375" y="0"/>
                </a:lnTo>
                <a:lnTo>
                  <a:pt x="714375" y="714375"/>
                </a:lnTo>
                <a:lnTo>
                  <a:pt x="0" y="71437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6" name="Freeform 16"/>
          <p:cNvSpPr/>
          <p:nvPr/>
        </p:nvSpPr>
        <p:spPr>
          <a:xfrm>
            <a:off x="10215873" y="4098097"/>
            <a:ext cx="695198" cy="695198"/>
          </a:xfrm>
          <a:custGeom>
            <a:avLst/>
            <a:gdLst/>
            <a:ahLst/>
            <a:cxnLst/>
            <a:rect l="l" t="t" r="r" b="b"/>
            <a:pathLst>
              <a:path w="695198" h="695198">
                <a:moveTo>
                  <a:pt x="0" y="0"/>
                </a:moveTo>
                <a:lnTo>
                  <a:pt x="695197" y="0"/>
                </a:lnTo>
                <a:lnTo>
                  <a:pt x="695197" y="695198"/>
                </a:lnTo>
                <a:lnTo>
                  <a:pt x="0" y="6951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Freeform 17"/>
          <p:cNvSpPr/>
          <p:nvPr/>
        </p:nvSpPr>
        <p:spPr>
          <a:xfrm>
            <a:off x="10215873" y="5076416"/>
            <a:ext cx="695198" cy="695198"/>
          </a:xfrm>
          <a:custGeom>
            <a:avLst/>
            <a:gdLst/>
            <a:ahLst/>
            <a:cxnLst/>
            <a:rect l="l" t="t" r="r" b="b"/>
            <a:pathLst>
              <a:path w="695198" h="695198">
                <a:moveTo>
                  <a:pt x="0" y="0"/>
                </a:moveTo>
                <a:lnTo>
                  <a:pt x="695197" y="0"/>
                </a:lnTo>
                <a:lnTo>
                  <a:pt x="695197" y="695197"/>
                </a:lnTo>
                <a:lnTo>
                  <a:pt x="0" y="69519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8" name="TextBox 18"/>
          <p:cNvSpPr txBox="1"/>
          <p:nvPr/>
        </p:nvSpPr>
        <p:spPr>
          <a:xfrm>
            <a:off x="3733800" y="3943350"/>
            <a:ext cx="6037576" cy="1699889"/>
          </a:xfrm>
          <a:prstGeom prst="rect">
            <a:avLst/>
          </a:prstGeom>
        </p:spPr>
        <p:txBody>
          <a:bodyPr lIns="0" tIns="0" rIns="0" bIns="0" rtlCol="0" anchor="t">
            <a:spAutoFit/>
          </a:bodyPr>
          <a:lstStyle/>
          <a:p>
            <a:pPr>
              <a:lnSpc>
                <a:spcPts val="7117"/>
              </a:lnSpc>
            </a:pPr>
            <a:r>
              <a:rPr lang="en-US" sz="2965" dirty="0">
                <a:solidFill>
                  <a:srgbClr val="333F48"/>
                </a:solidFill>
                <a:latin typeface="+mj-lt"/>
              </a:rPr>
              <a:t>(785) 483-2323</a:t>
            </a:r>
          </a:p>
          <a:p>
            <a:pPr>
              <a:lnSpc>
                <a:spcPts val="7117"/>
              </a:lnSpc>
            </a:pPr>
            <a:r>
              <a:rPr lang="en-US" sz="2965" dirty="0">
                <a:solidFill>
                  <a:srgbClr val="333F48"/>
                </a:solidFill>
                <a:latin typeface="+mj-lt"/>
              </a:rPr>
              <a:t>rogene.gutshall@russellhospital.org</a:t>
            </a:r>
          </a:p>
        </p:txBody>
      </p:sp>
      <p:sp>
        <p:nvSpPr>
          <p:cNvPr id="19" name="TextBox 19"/>
          <p:cNvSpPr txBox="1"/>
          <p:nvPr/>
        </p:nvSpPr>
        <p:spPr>
          <a:xfrm>
            <a:off x="11085376" y="3905250"/>
            <a:ext cx="6837676" cy="1700691"/>
          </a:xfrm>
          <a:prstGeom prst="rect">
            <a:avLst/>
          </a:prstGeom>
        </p:spPr>
        <p:txBody>
          <a:bodyPr lIns="0" tIns="0" rIns="0" bIns="0" rtlCol="0" anchor="t">
            <a:spAutoFit/>
          </a:bodyPr>
          <a:lstStyle/>
          <a:p>
            <a:pPr marL="0" lvl="1" indent="0" algn="l">
              <a:lnSpc>
                <a:spcPts val="7117"/>
              </a:lnSpc>
              <a:spcBef>
                <a:spcPct val="0"/>
              </a:spcBef>
            </a:pPr>
            <a:r>
              <a:rPr lang="en-US" sz="2965" u="none" dirty="0">
                <a:solidFill>
                  <a:srgbClr val="333F48"/>
                </a:solidFill>
                <a:latin typeface="+mj-lt"/>
              </a:rPr>
              <a:t>200 S. Main Street, Russell, KS 67665</a:t>
            </a:r>
          </a:p>
          <a:p>
            <a:pPr marL="0" lvl="1" indent="0" algn="l">
              <a:lnSpc>
                <a:spcPts val="7117"/>
              </a:lnSpc>
              <a:spcBef>
                <a:spcPct val="0"/>
              </a:spcBef>
            </a:pPr>
            <a:r>
              <a:rPr lang="en-US" sz="2965" u="none" dirty="0">
                <a:solidFill>
                  <a:srgbClr val="333F48"/>
                </a:solidFill>
                <a:latin typeface="+mj-lt"/>
              </a:rPr>
              <a:t>www.russellhospital.org</a:t>
            </a:r>
          </a:p>
        </p:txBody>
      </p:sp>
      <p:pic>
        <p:nvPicPr>
          <p:cNvPr id="12" name="Picture 11">
            <a:extLst>
              <a:ext uri="{FF2B5EF4-FFF2-40B4-BE49-F238E27FC236}">
                <a16:creationId xmlns:a16="http://schemas.microsoft.com/office/drawing/2014/main" id="{4359F987-9F66-6376-FAA3-8480717F638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62632" y="3162300"/>
            <a:ext cx="7762736" cy="1004382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14" name="Freeform 4">
            <a:extLst>
              <a:ext uri="{FF2B5EF4-FFF2-40B4-BE49-F238E27FC236}">
                <a16:creationId xmlns:a16="http://schemas.microsoft.com/office/drawing/2014/main" id="{62B4FD55-2329-C3E9-1096-8A79060D487B}"/>
              </a:ext>
            </a:extLst>
          </p:cNvPr>
          <p:cNvSpPr/>
          <p:nvPr/>
        </p:nvSpPr>
        <p:spPr>
          <a:xfrm>
            <a:off x="334669" y="561751"/>
            <a:ext cx="6750795" cy="5453517"/>
          </a:xfrm>
          <a:custGeom>
            <a:avLst/>
            <a:gdLst/>
            <a:ahLst/>
            <a:cxnLst/>
            <a:rect l="l" t="t" r="r" b="b"/>
            <a:pathLst>
              <a:path w="2466165" h="2656474">
                <a:moveTo>
                  <a:pt x="0" y="0"/>
                </a:moveTo>
                <a:lnTo>
                  <a:pt x="2466165" y="0"/>
                </a:lnTo>
                <a:lnTo>
                  <a:pt x="2466165" y="2656474"/>
                </a:lnTo>
                <a:lnTo>
                  <a:pt x="0" y="2656474"/>
                </a:lnTo>
                <a:lnTo>
                  <a:pt x="0" y="0"/>
                </a:lnTo>
              </a:path>
            </a:pathLst>
          </a:custGeom>
          <a:solidFill>
            <a:srgbClr val="333F48"/>
          </a:solidFill>
        </p:spPr>
        <p:txBody>
          <a:bodyPr/>
          <a:lstStyle/>
          <a:p>
            <a:endParaRPr lang="en-US" dirty="0"/>
          </a:p>
        </p:txBody>
      </p:sp>
      <p:sp>
        <p:nvSpPr>
          <p:cNvPr id="3" name="TextBox 3"/>
          <p:cNvSpPr txBox="1"/>
          <p:nvPr/>
        </p:nvSpPr>
        <p:spPr>
          <a:xfrm>
            <a:off x="1143000" y="6362700"/>
            <a:ext cx="16002000" cy="1490216"/>
          </a:xfrm>
          <a:prstGeom prst="rect">
            <a:avLst/>
          </a:prstGeom>
        </p:spPr>
        <p:txBody>
          <a:bodyPr wrap="square" lIns="0" tIns="0" rIns="0" bIns="0" rtlCol="0" anchor="t">
            <a:spAutoFit/>
          </a:bodyPr>
          <a:lstStyle/>
          <a:p>
            <a:pPr algn="ctr">
              <a:lnSpc>
                <a:spcPct val="150000"/>
              </a:lnSpc>
            </a:pPr>
            <a:r>
              <a:rPr lang="en-US" sz="7200" dirty="0">
                <a:solidFill>
                  <a:srgbClr val="319B42"/>
                </a:solidFill>
                <a:latin typeface="+mj-lt"/>
              </a:rPr>
              <a:t>We are professionals who care about you.</a:t>
            </a:r>
          </a:p>
        </p:txBody>
      </p:sp>
      <p:sp>
        <p:nvSpPr>
          <p:cNvPr id="4" name="TextBox 4"/>
          <p:cNvSpPr txBox="1"/>
          <p:nvPr/>
        </p:nvSpPr>
        <p:spPr>
          <a:xfrm>
            <a:off x="5800897" y="8343900"/>
            <a:ext cx="6310323" cy="903965"/>
          </a:xfrm>
          <a:prstGeom prst="rect">
            <a:avLst/>
          </a:prstGeom>
        </p:spPr>
        <p:txBody>
          <a:bodyPr lIns="0" tIns="0" rIns="0" bIns="0" rtlCol="0" anchor="t">
            <a:spAutoFit/>
          </a:bodyPr>
          <a:lstStyle/>
          <a:p>
            <a:pPr algn="ctr">
              <a:lnSpc>
                <a:spcPts val="6560"/>
              </a:lnSpc>
            </a:pPr>
            <a:r>
              <a:rPr lang="en-US" sz="8000" dirty="0">
                <a:solidFill>
                  <a:srgbClr val="319B42"/>
                </a:solidFill>
                <a:latin typeface="Anton" pitchFamily="2" charset="0"/>
              </a:rPr>
              <a:t>Thank You</a:t>
            </a:r>
          </a:p>
        </p:txBody>
      </p:sp>
      <p:sp>
        <p:nvSpPr>
          <p:cNvPr id="5" name="AutoShape 5"/>
          <p:cNvSpPr/>
          <p:nvPr/>
        </p:nvSpPr>
        <p:spPr>
          <a:xfrm>
            <a:off x="5863242" y="9486900"/>
            <a:ext cx="6492240" cy="0"/>
          </a:xfrm>
          <a:prstGeom prst="line">
            <a:avLst/>
          </a:prstGeom>
          <a:ln w="161925" cap="rnd">
            <a:solidFill>
              <a:srgbClr val="333F48"/>
            </a:solidFill>
            <a:prstDash val="sysDot"/>
            <a:headEnd type="none" w="sm" len="sm"/>
            <a:tailEnd type="none" w="sm" len="sm"/>
          </a:ln>
        </p:spPr>
        <p:txBody>
          <a:bodyPr/>
          <a:lstStyle/>
          <a:p>
            <a:endParaRPr lang="en-US"/>
          </a:p>
        </p:txBody>
      </p:sp>
      <p:sp>
        <p:nvSpPr>
          <p:cNvPr id="7" name="TextBox 3">
            <a:extLst>
              <a:ext uri="{FF2B5EF4-FFF2-40B4-BE49-F238E27FC236}">
                <a16:creationId xmlns:a16="http://schemas.microsoft.com/office/drawing/2014/main" id="{60622548-3436-AB37-62A2-57DA9003EEB7}"/>
              </a:ext>
            </a:extLst>
          </p:cNvPr>
          <p:cNvSpPr txBox="1"/>
          <p:nvPr/>
        </p:nvSpPr>
        <p:spPr>
          <a:xfrm>
            <a:off x="1200523" y="564876"/>
            <a:ext cx="5105400" cy="4857164"/>
          </a:xfrm>
          <a:prstGeom prst="rect">
            <a:avLst/>
          </a:prstGeom>
          <a:noFill/>
        </p:spPr>
        <p:txBody>
          <a:bodyPr wrap="square" lIns="0" tIns="0" rIns="0" bIns="0" rtlCol="0" anchor="t">
            <a:spAutoFit/>
          </a:bodyPr>
          <a:lstStyle/>
          <a:p>
            <a:pPr algn="ctr">
              <a:lnSpc>
                <a:spcPct val="150000"/>
              </a:lnSpc>
            </a:pPr>
            <a:r>
              <a:rPr lang="en-US" sz="5400" b="1" dirty="0">
                <a:solidFill>
                  <a:schemeClr val="bg1"/>
                </a:solidFill>
                <a:latin typeface="+mj-lt"/>
              </a:rPr>
              <a:t>Don’t forget to download the </a:t>
            </a:r>
            <a:r>
              <a:rPr lang="en-US" sz="5400" b="1" i="1" dirty="0">
                <a:solidFill>
                  <a:schemeClr val="bg1"/>
                </a:solidFill>
                <a:latin typeface="+mj-lt"/>
              </a:rPr>
              <a:t>Medicare: Know Your Facts Series. </a:t>
            </a:r>
          </a:p>
        </p:txBody>
      </p:sp>
      <p:pic>
        <p:nvPicPr>
          <p:cNvPr id="9" name="Picture 8" descr="A person sitting on a couch using a computer&#10;&#10;Description automatically generated">
            <a:extLst>
              <a:ext uri="{FF2B5EF4-FFF2-40B4-BE49-F238E27FC236}">
                <a16:creationId xmlns:a16="http://schemas.microsoft.com/office/drawing/2014/main" id="{F17D5BEC-D73D-0F21-C628-4C9C7265E3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6536" y="571500"/>
            <a:ext cx="3352800" cy="2789634"/>
          </a:xfrm>
          <a:prstGeom prst="rect">
            <a:avLst/>
          </a:prstGeom>
          <a:ln>
            <a:solidFill>
              <a:srgbClr val="333F48"/>
            </a:solidFill>
          </a:ln>
        </p:spPr>
      </p:pic>
      <p:pic>
        <p:nvPicPr>
          <p:cNvPr id="11" name="Picture 10" descr="A close-up of a person and a doctor&#10;&#10;Description automatically generated">
            <a:extLst>
              <a:ext uri="{FF2B5EF4-FFF2-40B4-BE49-F238E27FC236}">
                <a16:creationId xmlns:a16="http://schemas.microsoft.com/office/drawing/2014/main" id="{82F4305C-69FE-3FC0-A3AC-72FA61A162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01400" y="571500"/>
            <a:ext cx="3090258" cy="2772662"/>
          </a:xfrm>
          <a:prstGeom prst="rect">
            <a:avLst/>
          </a:prstGeom>
          <a:ln>
            <a:solidFill>
              <a:srgbClr val="333F48"/>
            </a:solidFill>
          </a:ln>
        </p:spPr>
      </p:pic>
      <p:pic>
        <p:nvPicPr>
          <p:cNvPr id="13" name="Picture 12" descr="A medical informational poster with a person and person&#10;&#10;Description automatically generated with medium confidence">
            <a:extLst>
              <a:ext uri="{FF2B5EF4-FFF2-40B4-BE49-F238E27FC236}">
                <a16:creationId xmlns:a16="http://schemas.microsoft.com/office/drawing/2014/main" id="{81047F1A-AD28-723A-271D-010635439AE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543722" y="571500"/>
            <a:ext cx="3136953" cy="2772662"/>
          </a:xfrm>
          <a:prstGeom prst="rect">
            <a:avLst/>
          </a:prstGeom>
          <a:ln>
            <a:solidFill>
              <a:srgbClr val="333F48"/>
            </a:solidFill>
          </a:ln>
        </p:spPr>
      </p:pic>
      <p:pic>
        <p:nvPicPr>
          <p:cNvPr id="16" name="Picture 15" descr="A qr code with a white background&#10;&#10;Description automatically generated">
            <a:extLst>
              <a:ext uri="{FF2B5EF4-FFF2-40B4-BE49-F238E27FC236}">
                <a16:creationId xmlns:a16="http://schemas.microsoft.com/office/drawing/2014/main" id="{375C038D-B1D3-8480-5D2C-665E74CE8A9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02537" y="3561917"/>
            <a:ext cx="3105583" cy="3105583"/>
          </a:xfrm>
          <a:prstGeom prst="rect">
            <a:avLst/>
          </a:prstGeom>
        </p:spPr>
      </p:pic>
      <p:sp>
        <p:nvSpPr>
          <p:cNvPr id="17" name="TextBox 16">
            <a:extLst>
              <a:ext uri="{FF2B5EF4-FFF2-40B4-BE49-F238E27FC236}">
                <a16:creationId xmlns:a16="http://schemas.microsoft.com/office/drawing/2014/main" id="{C5E45F70-4163-D68D-BC21-C42F57754D79}"/>
              </a:ext>
            </a:extLst>
          </p:cNvPr>
          <p:cNvSpPr txBox="1"/>
          <p:nvPr/>
        </p:nvSpPr>
        <p:spPr>
          <a:xfrm>
            <a:off x="7470504" y="4173750"/>
            <a:ext cx="3604864" cy="923330"/>
          </a:xfrm>
          <a:prstGeom prst="rect">
            <a:avLst/>
          </a:prstGeom>
          <a:noFill/>
        </p:spPr>
        <p:txBody>
          <a:bodyPr wrap="square" rtlCol="0">
            <a:spAutoFit/>
          </a:bodyPr>
          <a:lstStyle/>
          <a:p>
            <a:r>
              <a:rPr lang="en-US" b="1" dirty="0">
                <a:solidFill>
                  <a:srgbClr val="319B42"/>
                </a:solidFill>
              </a:rPr>
              <a:t>Scan the QR code with your phone to download the </a:t>
            </a:r>
            <a:r>
              <a:rPr lang="en-US" b="1" i="1" dirty="0">
                <a:solidFill>
                  <a:srgbClr val="319B42"/>
                </a:solidFill>
              </a:rPr>
              <a:t>Medicare: Know Your Facts</a:t>
            </a:r>
            <a:r>
              <a:rPr lang="en-US" b="1" dirty="0">
                <a:solidFill>
                  <a:srgbClr val="319B42"/>
                </a:solidFill>
              </a:rPr>
              <a:t> series</a:t>
            </a:r>
            <a:r>
              <a:rPr lang="en-US" dirty="0"/>
              <a:t>. </a:t>
            </a:r>
          </a:p>
        </p:txBody>
      </p:sp>
      <p:cxnSp>
        <p:nvCxnSpPr>
          <p:cNvPr id="19" name="Straight Arrow Connector 18">
            <a:extLst>
              <a:ext uri="{FF2B5EF4-FFF2-40B4-BE49-F238E27FC236}">
                <a16:creationId xmlns:a16="http://schemas.microsoft.com/office/drawing/2014/main" id="{9387D259-898D-F32C-B08D-F198A1DCA032}"/>
              </a:ext>
            </a:extLst>
          </p:cNvPr>
          <p:cNvCxnSpPr/>
          <p:nvPr/>
        </p:nvCxnSpPr>
        <p:spPr>
          <a:xfrm>
            <a:off x="7596536" y="5422040"/>
            <a:ext cx="3147664" cy="0"/>
          </a:xfrm>
          <a:prstGeom prst="straightConnector1">
            <a:avLst/>
          </a:prstGeom>
          <a:ln w="161925">
            <a:solidFill>
              <a:srgbClr val="319B42"/>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D9123FEF-8F63-D2F6-6A96-7D39A41EF8F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931393" y="6667500"/>
            <a:ext cx="4361610" cy="564327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p14:reveal/>
      </p:transition>
    </mc:Choice>
    <mc:Fallback xmlns="">
      <p:transition>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850</TotalTime>
  <Words>1548</Words>
  <Application>Microsoft Office PowerPoint</Application>
  <PresentationFormat>Custom</PresentationFormat>
  <Paragraphs>157</Paragraphs>
  <Slides>18</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Anton</vt:lpstr>
      <vt:lpstr>Arial</vt:lpstr>
      <vt:lpstr>Arial Black</vt:lpstr>
      <vt:lpstr>Calibri</vt:lpstr>
      <vt:lpstr>Aptos</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know your facts</dc:title>
  <dc:creator>Shannan Flach</dc:creator>
  <cp:lastModifiedBy>Amanda Jackson</cp:lastModifiedBy>
  <cp:revision>64</cp:revision>
  <cp:lastPrinted>2026-10-15T16:55:29Z</cp:lastPrinted>
  <dcterms:created xsi:type="dcterms:W3CDTF">2006-08-16T00:00:00Z</dcterms:created>
  <dcterms:modified xsi:type="dcterms:W3CDTF">2026-10-15T17:04:06Z</dcterms:modified>
  <dc:identifier>DAFtH-Gd90E</dc:identifier>
</cp:coreProperties>
</file>